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74" r:id="rId7"/>
    <p:sldId id="272" r:id="rId8"/>
    <p:sldId id="271" r:id="rId9"/>
    <p:sldId id="262" r:id="rId10"/>
    <p:sldId id="263" r:id="rId11"/>
    <p:sldId id="264" r:id="rId12"/>
    <p:sldId id="267" r:id="rId13"/>
    <p:sldId id="269" r:id="rId14"/>
    <p:sldId id="265" r:id="rId15"/>
    <p:sldId id="268" r:id="rId16"/>
    <p:sldId id="270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757" autoAdjust="0"/>
  </p:normalViewPr>
  <p:slideViewPr>
    <p:cSldViewPr snapToGrid="0" snapToObjects="1">
      <p:cViewPr varScale="1">
        <p:scale>
          <a:sx n="82" d="100"/>
          <a:sy n="82" d="100"/>
        </p:scale>
        <p:origin x="686" y="62"/>
      </p:cViewPr>
      <p:guideLst/>
    </p:cSldViewPr>
  </p:slideViewPr>
  <p:outlineViewPr>
    <p:cViewPr>
      <p:scale>
        <a:sx n="33" d="100"/>
        <a:sy n="33" d="100"/>
      </p:scale>
      <p:origin x="0" y="-3773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4" Type="http://schemas.openxmlformats.org/officeDocument/2006/relationships/image" Target="../media/image3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A06DF2-E48A-4E0D-8BAF-7641853B3D48}" type="doc">
      <dgm:prSet loTypeId="urn:microsoft.com/office/officeart/2018/2/layout/IconVerticalSolidList" loCatId="icon" qsTypeId="urn:microsoft.com/office/officeart/2005/8/quickstyle/simple4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2B70A59E-9CAD-4B9E-923C-A4616625C9E6}">
      <dgm:prSet/>
      <dgm:spPr/>
      <dgm:t>
        <a:bodyPr/>
        <a:lstStyle/>
        <a:p>
          <a:r>
            <a:rPr lang="en-US" dirty="0"/>
            <a:t>Area’s with Higher median housing prices are like vortexes in the bay area, they pull in people and business’s into their center</a:t>
          </a:r>
        </a:p>
      </dgm:t>
    </dgm:pt>
    <dgm:pt modelId="{A8E71558-B56B-4278-B7CD-36BCE6914D2F}" type="parTrans" cxnId="{85DA7865-83A7-4B0A-9E4E-EDB6F2D3D23E}">
      <dgm:prSet/>
      <dgm:spPr/>
      <dgm:t>
        <a:bodyPr/>
        <a:lstStyle/>
        <a:p>
          <a:endParaRPr lang="en-US"/>
        </a:p>
      </dgm:t>
    </dgm:pt>
    <dgm:pt modelId="{5C327F29-6015-42A7-9B08-AA29626D7119}" type="sibTrans" cxnId="{85DA7865-83A7-4B0A-9E4E-EDB6F2D3D23E}">
      <dgm:prSet/>
      <dgm:spPr/>
      <dgm:t>
        <a:bodyPr/>
        <a:lstStyle/>
        <a:p>
          <a:endParaRPr lang="en-US"/>
        </a:p>
      </dgm:t>
    </dgm:pt>
    <dgm:pt modelId="{6750E202-33AF-4F81-AF6A-237A1A9A4FB2}">
      <dgm:prSet/>
      <dgm:spPr/>
      <dgm:t>
        <a:bodyPr/>
        <a:lstStyle/>
        <a:p>
          <a:r>
            <a:rPr lang="en-US"/>
            <a:t>What type of businesses are more prevalent in the most expensive areas?</a:t>
          </a:r>
        </a:p>
      </dgm:t>
    </dgm:pt>
    <dgm:pt modelId="{731C63CD-B7FF-426A-8AD2-316DDF7067C8}" type="parTrans" cxnId="{E77CF32C-234B-4B88-BD03-452E786EFE32}">
      <dgm:prSet/>
      <dgm:spPr/>
      <dgm:t>
        <a:bodyPr/>
        <a:lstStyle/>
        <a:p>
          <a:endParaRPr lang="en-US"/>
        </a:p>
      </dgm:t>
    </dgm:pt>
    <dgm:pt modelId="{A6A56E02-9165-45D3-BD9F-8B67A3BA9BA5}" type="sibTrans" cxnId="{E77CF32C-234B-4B88-BD03-452E786EFE32}">
      <dgm:prSet/>
      <dgm:spPr/>
      <dgm:t>
        <a:bodyPr/>
        <a:lstStyle/>
        <a:p>
          <a:endParaRPr lang="en-US"/>
        </a:p>
      </dgm:t>
    </dgm:pt>
    <dgm:pt modelId="{5A86CFC3-AF8C-4422-91C9-C5345D58A85E}">
      <dgm:prSet/>
      <dgm:spPr/>
      <dgm:t>
        <a:bodyPr/>
        <a:lstStyle/>
        <a:p>
          <a:r>
            <a:rPr lang="en-US"/>
            <a:t>We explored this by looking at median housing prices and populations by zip code and comparing business concentration around the bay area</a:t>
          </a:r>
        </a:p>
      </dgm:t>
    </dgm:pt>
    <dgm:pt modelId="{B192BD6D-43D7-4537-AF3A-52EE81F598FC}" type="parTrans" cxnId="{52796FFE-9C19-472F-B3B9-FBABED2CFEBB}">
      <dgm:prSet/>
      <dgm:spPr/>
      <dgm:t>
        <a:bodyPr/>
        <a:lstStyle/>
        <a:p>
          <a:endParaRPr lang="en-US"/>
        </a:p>
      </dgm:t>
    </dgm:pt>
    <dgm:pt modelId="{76A1666A-0342-461E-931B-B531F489451C}" type="sibTrans" cxnId="{52796FFE-9C19-472F-B3B9-FBABED2CFEBB}">
      <dgm:prSet/>
      <dgm:spPr/>
      <dgm:t>
        <a:bodyPr/>
        <a:lstStyle/>
        <a:p>
          <a:endParaRPr lang="en-US"/>
        </a:p>
      </dgm:t>
    </dgm:pt>
    <dgm:pt modelId="{29048174-2716-4EF1-96BB-899AED6532FD}">
      <dgm:prSet/>
      <dgm:spPr/>
      <dgm:t>
        <a:bodyPr/>
        <a:lstStyle/>
        <a:p>
          <a:r>
            <a:rPr lang="en-US"/>
            <a:t>Do large groups of people commute to area’s with higher housing ?</a:t>
          </a:r>
        </a:p>
      </dgm:t>
    </dgm:pt>
    <dgm:pt modelId="{94A2D0DC-6652-4E51-A5DF-6E92654C6C30}" type="parTrans" cxnId="{E7439503-426C-4230-9947-F9D09F54987C}">
      <dgm:prSet/>
      <dgm:spPr/>
      <dgm:t>
        <a:bodyPr/>
        <a:lstStyle/>
        <a:p>
          <a:endParaRPr lang="en-US"/>
        </a:p>
      </dgm:t>
    </dgm:pt>
    <dgm:pt modelId="{3505D8A7-7ED7-4A35-B120-EE9572F216A9}" type="sibTrans" cxnId="{E7439503-426C-4230-9947-F9D09F54987C}">
      <dgm:prSet/>
      <dgm:spPr/>
      <dgm:t>
        <a:bodyPr/>
        <a:lstStyle/>
        <a:p>
          <a:endParaRPr lang="en-US"/>
        </a:p>
      </dgm:t>
    </dgm:pt>
    <dgm:pt modelId="{44838A3D-9417-46A5-BAC3-D8CBC936B5DA}">
      <dgm:prSet/>
      <dgm:spPr/>
      <dgm:t>
        <a:bodyPr/>
        <a:lstStyle/>
        <a:p>
          <a:r>
            <a:rPr lang="en-US" dirty="0"/>
            <a:t>We also looked at expected traffic between counties during morning and evening peek and off peek hours.</a:t>
          </a:r>
          <a:br>
            <a:rPr lang="en-US" dirty="0"/>
          </a:br>
          <a:endParaRPr lang="en-US" dirty="0"/>
        </a:p>
      </dgm:t>
    </dgm:pt>
    <dgm:pt modelId="{92BDBA7F-19B1-4B24-B3B9-8FAF5CB87054}" type="parTrans" cxnId="{56E17447-CF4D-4729-A714-4BE02CB3C087}">
      <dgm:prSet/>
      <dgm:spPr/>
      <dgm:t>
        <a:bodyPr/>
        <a:lstStyle/>
        <a:p>
          <a:endParaRPr lang="en-US"/>
        </a:p>
      </dgm:t>
    </dgm:pt>
    <dgm:pt modelId="{3A134684-B6A1-4180-B300-E4157141AA1F}" type="sibTrans" cxnId="{56E17447-CF4D-4729-A714-4BE02CB3C087}">
      <dgm:prSet/>
      <dgm:spPr/>
      <dgm:t>
        <a:bodyPr/>
        <a:lstStyle/>
        <a:p>
          <a:endParaRPr lang="en-US"/>
        </a:p>
      </dgm:t>
    </dgm:pt>
    <dgm:pt modelId="{009FF5B3-BB56-4E4C-B7F2-8D7F52DFA4DB}" type="pres">
      <dgm:prSet presAssocID="{E7A06DF2-E48A-4E0D-8BAF-7641853B3D48}" presName="root" presStyleCnt="0">
        <dgm:presLayoutVars>
          <dgm:dir/>
          <dgm:resizeHandles val="exact"/>
        </dgm:presLayoutVars>
      </dgm:prSet>
      <dgm:spPr/>
    </dgm:pt>
    <dgm:pt modelId="{5B4E8DF1-6902-48B9-BCD4-E71EB66D7F77}" type="pres">
      <dgm:prSet presAssocID="{2B70A59E-9CAD-4B9E-923C-A4616625C9E6}" presName="compNode" presStyleCnt="0"/>
      <dgm:spPr/>
    </dgm:pt>
    <dgm:pt modelId="{2A869A6A-413D-4BD0-844B-0C32EACDBC2B}" type="pres">
      <dgm:prSet presAssocID="{2B70A59E-9CAD-4B9E-923C-A4616625C9E6}" presName="bgRect" presStyleLbl="bgShp" presStyleIdx="0" presStyleCnt="3"/>
      <dgm:spPr/>
    </dgm:pt>
    <dgm:pt modelId="{5FEF55F4-E439-43CD-9DEA-5D2B0A1A5B24}" type="pres">
      <dgm:prSet presAssocID="{2B70A59E-9CAD-4B9E-923C-A4616625C9E6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06469271-95F0-40A0-8052-06EC172AAFD0}" type="pres">
      <dgm:prSet presAssocID="{2B70A59E-9CAD-4B9E-923C-A4616625C9E6}" presName="spaceRect" presStyleCnt="0"/>
      <dgm:spPr/>
    </dgm:pt>
    <dgm:pt modelId="{530A849E-F202-4083-BB38-A9A9D7EC4336}" type="pres">
      <dgm:prSet presAssocID="{2B70A59E-9CAD-4B9E-923C-A4616625C9E6}" presName="parTx" presStyleLbl="revTx" presStyleIdx="0" presStyleCnt="5">
        <dgm:presLayoutVars>
          <dgm:chMax val="0"/>
          <dgm:chPref val="0"/>
        </dgm:presLayoutVars>
      </dgm:prSet>
      <dgm:spPr/>
    </dgm:pt>
    <dgm:pt modelId="{A56F9DE2-A689-4E04-B966-284E5DD3EFAB}" type="pres">
      <dgm:prSet presAssocID="{5C327F29-6015-42A7-9B08-AA29626D7119}" presName="sibTrans" presStyleCnt="0"/>
      <dgm:spPr/>
    </dgm:pt>
    <dgm:pt modelId="{C32DC11E-B2C4-4295-8CA9-C14A8B2BD24B}" type="pres">
      <dgm:prSet presAssocID="{6750E202-33AF-4F81-AF6A-237A1A9A4FB2}" presName="compNode" presStyleCnt="0"/>
      <dgm:spPr/>
    </dgm:pt>
    <dgm:pt modelId="{A46F2832-2CAB-4A86-B988-48F642602929}" type="pres">
      <dgm:prSet presAssocID="{6750E202-33AF-4F81-AF6A-237A1A9A4FB2}" presName="bgRect" presStyleLbl="bgShp" presStyleIdx="1" presStyleCnt="3"/>
      <dgm:spPr/>
    </dgm:pt>
    <dgm:pt modelId="{0B46747E-B47B-48EE-AB4C-2DB8398B3604}" type="pres">
      <dgm:prSet presAssocID="{6750E202-33AF-4F81-AF6A-237A1A9A4FB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2AD0308C-23C1-45FB-8A36-0B5B189404CF}" type="pres">
      <dgm:prSet presAssocID="{6750E202-33AF-4F81-AF6A-237A1A9A4FB2}" presName="spaceRect" presStyleCnt="0"/>
      <dgm:spPr/>
    </dgm:pt>
    <dgm:pt modelId="{5A82CFC1-12C8-4430-8371-3F0C6E143325}" type="pres">
      <dgm:prSet presAssocID="{6750E202-33AF-4F81-AF6A-237A1A9A4FB2}" presName="parTx" presStyleLbl="revTx" presStyleIdx="1" presStyleCnt="5">
        <dgm:presLayoutVars>
          <dgm:chMax val="0"/>
          <dgm:chPref val="0"/>
        </dgm:presLayoutVars>
      </dgm:prSet>
      <dgm:spPr/>
    </dgm:pt>
    <dgm:pt modelId="{C214B03F-E171-450E-AAA6-4C17E74A93C1}" type="pres">
      <dgm:prSet presAssocID="{6750E202-33AF-4F81-AF6A-237A1A9A4FB2}" presName="desTx" presStyleLbl="revTx" presStyleIdx="2" presStyleCnt="5">
        <dgm:presLayoutVars/>
      </dgm:prSet>
      <dgm:spPr/>
    </dgm:pt>
    <dgm:pt modelId="{1AF37DEF-8737-457F-9557-494ABD03099B}" type="pres">
      <dgm:prSet presAssocID="{A6A56E02-9165-45D3-BD9F-8B67A3BA9BA5}" presName="sibTrans" presStyleCnt="0"/>
      <dgm:spPr/>
    </dgm:pt>
    <dgm:pt modelId="{A5D26940-52FF-4AD9-8499-B2A87D951F87}" type="pres">
      <dgm:prSet presAssocID="{29048174-2716-4EF1-96BB-899AED6532FD}" presName="compNode" presStyleCnt="0"/>
      <dgm:spPr/>
    </dgm:pt>
    <dgm:pt modelId="{8E3DCA04-DC0B-48BC-AFD6-5D5EEDEF067E}" type="pres">
      <dgm:prSet presAssocID="{29048174-2716-4EF1-96BB-899AED6532FD}" presName="bgRect" presStyleLbl="bgShp" presStyleIdx="2" presStyleCnt="3"/>
      <dgm:spPr/>
    </dgm:pt>
    <dgm:pt modelId="{C5CE6376-365A-4C0C-B694-55D1C9E1FAE6}" type="pres">
      <dgm:prSet presAssocID="{29048174-2716-4EF1-96BB-899AED6532F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2A7D6B33-DB3F-4E0A-A718-60FDEC002638}" type="pres">
      <dgm:prSet presAssocID="{29048174-2716-4EF1-96BB-899AED6532FD}" presName="spaceRect" presStyleCnt="0"/>
      <dgm:spPr/>
    </dgm:pt>
    <dgm:pt modelId="{F9939631-E37C-4043-9AE6-E4DDF97FAE0A}" type="pres">
      <dgm:prSet presAssocID="{29048174-2716-4EF1-96BB-899AED6532FD}" presName="parTx" presStyleLbl="revTx" presStyleIdx="3" presStyleCnt="5">
        <dgm:presLayoutVars>
          <dgm:chMax val="0"/>
          <dgm:chPref val="0"/>
        </dgm:presLayoutVars>
      </dgm:prSet>
      <dgm:spPr/>
    </dgm:pt>
    <dgm:pt modelId="{47A3DB09-79B6-4F8E-BA39-5D2E8878B1B0}" type="pres">
      <dgm:prSet presAssocID="{29048174-2716-4EF1-96BB-899AED6532FD}" presName="desTx" presStyleLbl="revTx" presStyleIdx="4" presStyleCnt="5">
        <dgm:presLayoutVars/>
      </dgm:prSet>
      <dgm:spPr/>
    </dgm:pt>
  </dgm:ptLst>
  <dgm:cxnLst>
    <dgm:cxn modelId="{E7439503-426C-4230-9947-F9D09F54987C}" srcId="{E7A06DF2-E48A-4E0D-8BAF-7641853B3D48}" destId="{29048174-2716-4EF1-96BB-899AED6532FD}" srcOrd="2" destOrd="0" parTransId="{94A2D0DC-6652-4E51-A5DF-6E92654C6C30}" sibTransId="{3505D8A7-7ED7-4A35-B120-EE9572F216A9}"/>
    <dgm:cxn modelId="{E77CF32C-234B-4B88-BD03-452E786EFE32}" srcId="{E7A06DF2-E48A-4E0D-8BAF-7641853B3D48}" destId="{6750E202-33AF-4F81-AF6A-237A1A9A4FB2}" srcOrd="1" destOrd="0" parTransId="{731C63CD-B7FF-426A-8AD2-316DDF7067C8}" sibTransId="{A6A56E02-9165-45D3-BD9F-8B67A3BA9BA5}"/>
    <dgm:cxn modelId="{85DA7865-83A7-4B0A-9E4E-EDB6F2D3D23E}" srcId="{E7A06DF2-E48A-4E0D-8BAF-7641853B3D48}" destId="{2B70A59E-9CAD-4B9E-923C-A4616625C9E6}" srcOrd="0" destOrd="0" parTransId="{A8E71558-B56B-4278-B7CD-36BCE6914D2F}" sibTransId="{5C327F29-6015-42A7-9B08-AA29626D7119}"/>
    <dgm:cxn modelId="{56E17447-CF4D-4729-A714-4BE02CB3C087}" srcId="{29048174-2716-4EF1-96BB-899AED6532FD}" destId="{44838A3D-9417-46A5-BAC3-D8CBC936B5DA}" srcOrd="0" destOrd="0" parTransId="{92BDBA7F-19B1-4B24-B3B9-8FAF5CB87054}" sibTransId="{3A134684-B6A1-4180-B300-E4157141AA1F}"/>
    <dgm:cxn modelId="{B711FB70-A091-4FE3-9E1A-E140B8D4AA66}" type="presOf" srcId="{5A86CFC3-AF8C-4422-91C9-C5345D58A85E}" destId="{C214B03F-E171-450E-AAA6-4C17E74A93C1}" srcOrd="0" destOrd="0" presId="urn:microsoft.com/office/officeart/2018/2/layout/IconVerticalSolidList"/>
    <dgm:cxn modelId="{210F5FA7-D641-464D-B4D6-806ECF89BC21}" type="presOf" srcId="{44838A3D-9417-46A5-BAC3-D8CBC936B5DA}" destId="{47A3DB09-79B6-4F8E-BA39-5D2E8878B1B0}" srcOrd="0" destOrd="0" presId="urn:microsoft.com/office/officeart/2018/2/layout/IconVerticalSolidList"/>
    <dgm:cxn modelId="{AC88C0C3-D822-43FD-B296-C28FBD31C130}" type="presOf" srcId="{29048174-2716-4EF1-96BB-899AED6532FD}" destId="{F9939631-E37C-4043-9AE6-E4DDF97FAE0A}" srcOrd="0" destOrd="0" presId="urn:microsoft.com/office/officeart/2018/2/layout/IconVerticalSolidList"/>
    <dgm:cxn modelId="{3A92D9E2-3425-4686-A89F-1329855DB267}" type="presOf" srcId="{E7A06DF2-E48A-4E0D-8BAF-7641853B3D48}" destId="{009FF5B3-BB56-4E4C-B7F2-8D7F52DFA4DB}" srcOrd="0" destOrd="0" presId="urn:microsoft.com/office/officeart/2018/2/layout/IconVerticalSolidList"/>
    <dgm:cxn modelId="{374B95F3-DE1D-4C45-BDAA-EEA77B7415F4}" type="presOf" srcId="{6750E202-33AF-4F81-AF6A-237A1A9A4FB2}" destId="{5A82CFC1-12C8-4430-8371-3F0C6E143325}" srcOrd="0" destOrd="0" presId="urn:microsoft.com/office/officeart/2018/2/layout/IconVerticalSolidList"/>
    <dgm:cxn modelId="{B7A993FD-6871-4772-A55C-6E61656E5184}" type="presOf" srcId="{2B70A59E-9CAD-4B9E-923C-A4616625C9E6}" destId="{530A849E-F202-4083-BB38-A9A9D7EC4336}" srcOrd="0" destOrd="0" presId="urn:microsoft.com/office/officeart/2018/2/layout/IconVerticalSolidList"/>
    <dgm:cxn modelId="{52796FFE-9C19-472F-B3B9-FBABED2CFEBB}" srcId="{6750E202-33AF-4F81-AF6A-237A1A9A4FB2}" destId="{5A86CFC3-AF8C-4422-91C9-C5345D58A85E}" srcOrd="0" destOrd="0" parTransId="{B192BD6D-43D7-4537-AF3A-52EE81F598FC}" sibTransId="{76A1666A-0342-461E-931B-B531F489451C}"/>
    <dgm:cxn modelId="{E2A94F3C-39F7-440C-AE34-6A7FDCC5D69D}" type="presParOf" srcId="{009FF5B3-BB56-4E4C-B7F2-8D7F52DFA4DB}" destId="{5B4E8DF1-6902-48B9-BCD4-E71EB66D7F77}" srcOrd="0" destOrd="0" presId="urn:microsoft.com/office/officeart/2018/2/layout/IconVerticalSolidList"/>
    <dgm:cxn modelId="{26B2D148-5089-49B3-B924-ABE8FD4F5182}" type="presParOf" srcId="{5B4E8DF1-6902-48B9-BCD4-E71EB66D7F77}" destId="{2A869A6A-413D-4BD0-844B-0C32EACDBC2B}" srcOrd="0" destOrd="0" presId="urn:microsoft.com/office/officeart/2018/2/layout/IconVerticalSolidList"/>
    <dgm:cxn modelId="{4504F4CA-F2C9-4F5E-BF37-2E613BCDBCA4}" type="presParOf" srcId="{5B4E8DF1-6902-48B9-BCD4-E71EB66D7F77}" destId="{5FEF55F4-E439-43CD-9DEA-5D2B0A1A5B24}" srcOrd="1" destOrd="0" presId="urn:microsoft.com/office/officeart/2018/2/layout/IconVerticalSolidList"/>
    <dgm:cxn modelId="{ED1FD5BF-E34E-4D42-A48E-EDC03C345D9F}" type="presParOf" srcId="{5B4E8DF1-6902-48B9-BCD4-E71EB66D7F77}" destId="{06469271-95F0-40A0-8052-06EC172AAFD0}" srcOrd="2" destOrd="0" presId="urn:microsoft.com/office/officeart/2018/2/layout/IconVerticalSolidList"/>
    <dgm:cxn modelId="{59901ACE-6A15-4B42-A4E8-3EC7C7E190BA}" type="presParOf" srcId="{5B4E8DF1-6902-48B9-BCD4-E71EB66D7F77}" destId="{530A849E-F202-4083-BB38-A9A9D7EC4336}" srcOrd="3" destOrd="0" presId="urn:microsoft.com/office/officeart/2018/2/layout/IconVerticalSolidList"/>
    <dgm:cxn modelId="{9754F3FC-7360-4859-B483-17635E40A5E8}" type="presParOf" srcId="{009FF5B3-BB56-4E4C-B7F2-8D7F52DFA4DB}" destId="{A56F9DE2-A689-4E04-B966-284E5DD3EFAB}" srcOrd="1" destOrd="0" presId="urn:microsoft.com/office/officeart/2018/2/layout/IconVerticalSolidList"/>
    <dgm:cxn modelId="{44832992-E284-49F4-9E70-E03BDA5D6FAA}" type="presParOf" srcId="{009FF5B3-BB56-4E4C-B7F2-8D7F52DFA4DB}" destId="{C32DC11E-B2C4-4295-8CA9-C14A8B2BD24B}" srcOrd="2" destOrd="0" presId="urn:microsoft.com/office/officeart/2018/2/layout/IconVerticalSolidList"/>
    <dgm:cxn modelId="{0DE7BEC1-8E82-478A-9BF8-69264C92BC3D}" type="presParOf" srcId="{C32DC11E-B2C4-4295-8CA9-C14A8B2BD24B}" destId="{A46F2832-2CAB-4A86-B988-48F642602929}" srcOrd="0" destOrd="0" presId="urn:microsoft.com/office/officeart/2018/2/layout/IconVerticalSolidList"/>
    <dgm:cxn modelId="{78FD66E7-8040-4E58-8FEB-5172D38FD463}" type="presParOf" srcId="{C32DC11E-B2C4-4295-8CA9-C14A8B2BD24B}" destId="{0B46747E-B47B-48EE-AB4C-2DB8398B3604}" srcOrd="1" destOrd="0" presId="urn:microsoft.com/office/officeart/2018/2/layout/IconVerticalSolidList"/>
    <dgm:cxn modelId="{ACEC3B80-03A8-4EF2-805A-798E7835B034}" type="presParOf" srcId="{C32DC11E-B2C4-4295-8CA9-C14A8B2BD24B}" destId="{2AD0308C-23C1-45FB-8A36-0B5B189404CF}" srcOrd="2" destOrd="0" presId="urn:microsoft.com/office/officeart/2018/2/layout/IconVerticalSolidList"/>
    <dgm:cxn modelId="{0F31E4D9-DD51-4C24-A5CC-C0808334797F}" type="presParOf" srcId="{C32DC11E-B2C4-4295-8CA9-C14A8B2BD24B}" destId="{5A82CFC1-12C8-4430-8371-3F0C6E143325}" srcOrd="3" destOrd="0" presId="urn:microsoft.com/office/officeart/2018/2/layout/IconVerticalSolidList"/>
    <dgm:cxn modelId="{48871BCD-AF0B-4436-AA63-AD7F84194B7F}" type="presParOf" srcId="{C32DC11E-B2C4-4295-8CA9-C14A8B2BD24B}" destId="{C214B03F-E171-450E-AAA6-4C17E74A93C1}" srcOrd="4" destOrd="0" presId="urn:microsoft.com/office/officeart/2018/2/layout/IconVerticalSolidList"/>
    <dgm:cxn modelId="{C695A1B3-492C-4490-B650-B26B8A4E3023}" type="presParOf" srcId="{009FF5B3-BB56-4E4C-B7F2-8D7F52DFA4DB}" destId="{1AF37DEF-8737-457F-9557-494ABD03099B}" srcOrd="3" destOrd="0" presId="urn:microsoft.com/office/officeart/2018/2/layout/IconVerticalSolidList"/>
    <dgm:cxn modelId="{B4012DE2-DE86-4C2D-A87B-35E10CC2FE0A}" type="presParOf" srcId="{009FF5B3-BB56-4E4C-B7F2-8D7F52DFA4DB}" destId="{A5D26940-52FF-4AD9-8499-B2A87D951F87}" srcOrd="4" destOrd="0" presId="urn:microsoft.com/office/officeart/2018/2/layout/IconVerticalSolidList"/>
    <dgm:cxn modelId="{7A70B100-2116-408C-8BC4-80517F628971}" type="presParOf" srcId="{A5D26940-52FF-4AD9-8499-B2A87D951F87}" destId="{8E3DCA04-DC0B-48BC-AFD6-5D5EEDEF067E}" srcOrd="0" destOrd="0" presId="urn:microsoft.com/office/officeart/2018/2/layout/IconVerticalSolidList"/>
    <dgm:cxn modelId="{8387A83F-CFB3-4B6A-A84B-EBF68B57AECD}" type="presParOf" srcId="{A5D26940-52FF-4AD9-8499-B2A87D951F87}" destId="{C5CE6376-365A-4C0C-B694-55D1C9E1FAE6}" srcOrd="1" destOrd="0" presId="urn:microsoft.com/office/officeart/2018/2/layout/IconVerticalSolidList"/>
    <dgm:cxn modelId="{A4B8AE99-AE03-47F3-A6FF-D131D7E927AF}" type="presParOf" srcId="{A5D26940-52FF-4AD9-8499-B2A87D951F87}" destId="{2A7D6B33-DB3F-4E0A-A718-60FDEC002638}" srcOrd="2" destOrd="0" presId="urn:microsoft.com/office/officeart/2018/2/layout/IconVerticalSolidList"/>
    <dgm:cxn modelId="{26583271-11C4-4B69-9026-85220A43A48D}" type="presParOf" srcId="{A5D26940-52FF-4AD9-8499-B2A87D951F87}" destId="{F9939631-E37C-4043-9AE6-E4DDF97FAE0A}" srcOrd="3" destOrd="0" presId="urn:microsoft.com/office/officeart/2018/2/layout/IconVerticalSolidList"/>
    <dgm:cxn modelId="{F5751892-9D7B-4EAA-BCBF-A2F8B0F0F0EB}" type="presParOf" srcId="{A5D26940-52FF-4AD9-8499-B2A87D951F87}" destId="{47A3DB09-79B6-4F8E-BA39-5D2E8878B1B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8A371C0-E96F-4799-9681-020C4823009E}" type="doc">
      <dgm:prSet loTypeId="urn:microsoft.com/office/officeart/2005/8/layout/vList5" loCatId="list" qsTypeId="urn:microsoft.com/office/officeart/2005/8/quickstyle/simple5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1DC3B2E-9959-44EC-A39F-4B9EDBBA0B54}">
      <dgm:prSet/>
      <dgm:spPr/>
      <dgm:t>
        <a:bodyPr/>
        <a:lstStyle/>
        <a:p>
          <a:r>
            <a:rPr lang="en-US" dirty="0"/>
            <a:t>There seems to be some correlation with high housing prices and populations vs. the concentrations of business</a:t>
          </a:r>
        </a:p>
      </dgm:t>
    </dgm:pt>
    <dgm:pt modelId="{45979C72-4A2A-4BC6-8038-72D391372ACE}" type="parTrans" cxnId="{6995BE60-683E-415E-B181-F94113CB01D9}">
      <dgm:prSet/>
      <dgm:spPr/>
      <dgm:t>
        <a:bodyPr/>
        <a:lstStyle/>
        <a:p>
          <a:endParaRPr lang="en-US"/>
        </a:p>
      </dgm:t>
    </dgm:pt>
    <dgm:pt modelId="{50A4D847-4A16-4B78-8EA5-5E4077E61874}" type="sibTrans" cxnId="{6995BE60-683E-415E-B181-F94113CB01D9}">
      <dgm:prSet/>
      <dgm:spPr/>
      <dgm:t>
        <a:bodyPr/>
        <a:lstStyle/>
        <a:p>
          <a:endParaRPr lang="en-US"/>
        </a:p>
      </dgm:t>
    </dgm:pt>
    <dgm:pt modelId="{6575BC04-1113-4EE9-BE0C-7B4EC2AACD30}">
      <dgm:prSet/>
      <dgm:spPr/>
      <dgm:t>
        <a:bodyPr/>
        <a:lstStyle/>
        <a:p>
          <a:r>
            <a:rPr lang="en-US" dirty="0"/>
            <a:t>With the data sets we used it is unclear if the businesses drove the prices up or vice versa</a:t>
          </a:r>
        </a:p>
      </dgm:t>
    </dgm:pt>
    <dgm:pt modelId="{0E49B3C9-FD56-4755-921B-F10FF6BD6576}" type="parTrans" cxnId="{CF1C727E-AB22-4644-92BA-168F1AB60E41}">
      <dgm:prSet/>
      <dgm:spPr/>
      <dgm:t>
        <a:bodyPr/>
        <a:lstStyle/>
        <a:p>
          <a:endParaRPr lang="en-US"/>
        </a:p>
      </dgm:t>
    </dgm:pt>
    <dgm:pt modelId="{551736AE-4AFE-4E24-A327-073435A87A91}" type="sibTrans" cxnId="{CF1C727E-AB22-4644-92BA-168F1AB60E41}">
      <dgm:prSet/>
      <dgm:spPr/>
      <dgm:t>
        <a:bodyPr/>
        <a:lstStyle/>
        <a:p>
          <a:endParaRPr lang="en-US"/>
        </a:p>
      </dgm:t>
    </dgm:pt>
    <dgm:pt modelId="{12902ABE-83C0-435B-AFE4-3A08570C951F}">
      <dgm:prSet/>
      <dgm:spPr/>
      <dgm:t>
        <a:bodyPr/>
        <a:lstStyle/>
        <a:p>
          <a:r>
            <a:rPr lang="en-US"/>
            <a:t>There also seems to be more time spent in traffic during commuter hours headed towards area’s with higher housing prices rather then away</a:t>
          </a:r>
        </a:p>
      </dgm:t>
    </dgm:pt>
    <dgm:pt modelId="{340C12D6-DDA4-48A0-8EFF-CE10A0311AAB}" type="parTrans" cxnId="{6C3E8B12-27A3-4FBB-B721-747D5BAD7A1C}">
      <dgm:prSet/>
      <dgm:spPr/>
      <dgm:t>
        <a:bodyPr/>
        <a:lstStyle/>
        <a:p>
          <a:endParaRPr lang="en-US"/>
        </a:p>
      </dgm:t>
    </dgm:pt>
    <dgm:pt modelId="{FB481DEA-FD17-4497-AF89-E41F593525DA}" type="sibTrans" cxnId="{6C3E8B12-27A3-4FBB-B721-747D5BAD7A1C}">
      <dgm:prSet/>
      <dgm:spPr/>
      <dgm:t>
        <a:bodyPr/>
        <a:lstStyle/>
        <a:p>
          <a:endParaRPr lang="en-US"/>
        </a:p>
      </dgm:t>
    </dgm:pt>
    <dgm:pt modelId="{F5B865F7-6BB3-40D6-9F07-9B9D3D600AEF}">
      <dgm:prSet/>
      <dgm:spPr/>
      <dgm:t>
        <a:bodyPr/>
        <a:lstStyle/>
        <a:p>
          <a:r>
            <a:rPr lang="en-US"/>
            <a:t>Traffic data was based upon county’s which can be financially different depending on where you live in them</a:t>
          </a:r>
        </a:p>
      </dgm:t>
    </dgm:pt>
    <dgm:pt modelId="{6D8963B9-A684-4B6D-923E-EE801CF568CB}" type="parTrans" cxnId="{7CC7517A-1DA5-4290-B380-303F3FB35B6E}">
      <dgm:prSet/>
      <dgm:spPr/>
      <dgm:t>
        <a:bodyPr/>
        <a:lstStyle/>
        <a:p>
          <a:endParaRPr lang="en-US"/>
        </a:p>
      </dgm:t>
    </dgm:pt>
    <dgm:pt modelId="{4CC46C6F-8351-418E-81DC-7783E32DFB36}" type="sibTrans" cxnId="{7CC7517A-1DA5-4290-B380-303F3FB35B6E}">
      <dgm:prSet/>
      <dgm:spPr/>
      <dgm:t>
        <a:bodyPr/>
        <a:lstStyle/>
        <a:p>
          <a:endParaRPr lang="en-US"/>
        </a:p>
      </dgm:t>
    </dgm:pt>
    <dgm:pt modelId="{0728DFB1-D90C-473C-B35F-833D09393D09}">
      <dgm:prSet/>
      <dgm:spPr/>
      <dgm:t>
        <a:bodyPr/>
        <a:lstStyle/>
        <a:p>
          <a:r>
            <a:rPr lang="en-US" dirty="0"/>
            <a:t>Populations more relate to the concentrations of business types </a:t>
          </a:r>
        </a:p>
      </dgm:t>
    </dgm:pt>
    <dgm:pt modelId="{5128077D-0943-4280-99A4-2B61F6F0ACE4}" type="parTrans" cxnId="{F954855E-3724-4F13-9413-558814C6B229}">
      <dgm:prSet/>
      <dgm:spPr/>
    </dgm:pt>
    <dgm:pt modelId="{955DDC0E-86BD-4B83-BB1B-FEF757A99FCF}" type="sibTrans" cxnId="{F954855E-3724-4F13-9413-558814C6B229}">
      <dgm:prSet/>
      <dgm:spPr/>
    </dgm:pt>
    <dgm:pt modelId="{7F429D4D-BEC1-4594-97C2-00870CEFBF05}" type="pres">
      <dgm:prSet presAssocID="{48A371C0-E96F-4799-9681-020C4823009E}" presName="Name0" presStyleCnt="0">
        <dgm:presLayoutVars>
          <dgm:dir/>
          <dgm:animLvl val="lvl"/>
          <dgm:resizeHandles val="exact"/>
        </dgm:presLayoutVars>
      </dgm:prSet>
      <dgm:spPr/>
    </dgm:pt>
    <dgm:pt modelId="{5BEFBC31-A044-4FA5-8402-2AB96ABE81EA}" type="pres">
      <dgm:prSet presAssocID="{41DC3B2E-9959-44EC-A39F-4B9EDBBA0B54}" presName="linNode" presStyleCnt="0"/>
      <dgm:spPr/>
    </dgm:pt>
    <dgm:pt modelId="{FD621323-7CD7-4CD7-ADCF-8DEBDC9B251C}" type="pres">
      <dgm:prSet presAssocID="{41DC3B2E-9959-44EC-A39F-4B9EDBBA0B54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892FBF02-1EEE-49D7-A69F-2D9F30EC52D9}" type="pres">
      <dgm:prSet presAssocID="{41DC3B2E-9959-44EC-A39F-4B9EDBBA0B54}" presName="descendantText" presStyleLbl="alignAccFollowNode1" presStyleIdx="0" presStyleCnt="2">
        <dgm:presLayoutVars>
          <dgm:bulletEnabled val="1"/>
        </dgm:presLayoutVars>
      </dgm:prSet>
      <dgm:spPr/>
    </dgm:pt>
    <dgm:pt modelId="{ABC097DC-1468-4024-B350-1BA7C34BB063}" type="pres">
      <dgm:prSet presAssocID="{50A4D847-4A16-4B78-8EA5-5E4077E61874}" presName="sp" presStyleCnt="0"/>
      <dgm:spPr/>
    </dgm:pt>
    <dgm:pt modelId="{C8464C5D-15B7-4151-B569-544F25823C70}" type="pres">
      <dgm:prSet presAssocID="{12902ABE-83C0-435B-AFE4-3A08570C951F}" presName="linNode" presStyleCnt="0"/>
      <dgm:spPr/>
    </dgm:pt>
    <dgm:pt modelId="{85E62E43-5A10-41B2-8402-745AE1F926B7}" type="pres">
      <dgm:prSet presAssocID="{12902ABE-83C0-435B-AFE4-3A08570C951F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6D6934D2-B533-4340-BF07-9B9B27206722}" type="pres">
      <dgm:prSet presAssocID="{12902ABE-83C0-435B-AFE4-3A08570C951F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6C3E8B12-27A3-4FBB-B721-747D5BAD7A1C}" srcId="{48A371C0-E96F-4799-9681-020C4823009E}" destId="{12902ABE-83C0-435B-AFE4-3A08570C951F}" srcOrd="1" destOrd="0" parTransId="{340C12D6-DDA4-48A0-8EFF-CE10A0311AAB}" sibTransId="{FB481DEA-FD17-4497-AF89-E41F593525DA}"/>
    <dgm:cxn modelId="{1E1E3F28-EB25-44D0-A6E1-E7241518CABE}" type="presOf" srcId="{12902ABE-83C0-435B-AFE4-3A08570C951F}" destId="{85E62E43-5A10-41B2-8402-745AE1F926B7}" srcOrd="0" destOrd="0" presId="urn:microsoft.com/office/officeart/2005/8/layout/vList5"/>
    <dgm:cxn modelId="{D3E87C30-3893-432F-979D-8568A2B00B7D}" type="presOf" srcId="{0728DFB1-D90C-473C-B35F-833D09393D09}" destId="{892FBF02-1EEE-49D7-A69F-2D9F30EC52D9}" srcOrd="0" destOrd="1" presId="urn:microsoft.com/office/officeart/2005/8/layout/vList5"/>
    <dgm:cxn modelId="{F954855E-3724-4F13-9413-558814C6B229}" srcId="{41DC3B2E-9959-44EC-A39F-4B9EDBBA0B54}" destId="{0728DFB1-D90C-473C-B35F-833D09393D09}" srcOrd="1" destOrd="0" parTransId="{5128077D-0943-4280-99A4-2B61F6F0ACE4}" sibTransId="{955DDC0E-86BD-4B83-BB1B-FEF757A99FCF}"/>
    <dgm:cxn modelId="{6995BE60-683E-415E-B181-F94113CB01D9}" srcId="{48A371C0-E96F-4799-9681-020C4823009E}" destId="{41DC3B2E-9959-44EC-A39F-4B9EDBBA0B54}" srcOrd="0" destOrd="0" parTransId="{45979C72-4A2A-4BC6-8038-72D391372ACE}" sibTransId="{50A4D847-4A16-4B78-8EA5-5E4077E61874}"/>
    <dgm:cxn modelId="{76299F76-0EE7-4BA4-A6B3-89BFEDBD5AF1}" type="presOf" srcId="{F5B865F7-6BB3-40D6-9F07-9B9D3D600AEF}" destId="{6D6934D2-B533-4340-BF07-9B9B27206722}" srcOrd="0" destOrd="0" presId="urn:microsoft.com/office/officeart/2005/8/layout/vList5"/>
    <dgm:cxn modelId="{52C50678-4F3C-44BD-8847-7888FE1D9BA1}" type="presOf" srcId="{41DC3B2E-9959-44EC-A39F-4B9EDBBA0B54}" destId="{FD621323-7CD7-4CD7-ADCF-8DEBDC9B251C}" srcOrd="0" destOrd="0" presId="urn:microsoft.com/office/officeart/2005/8/layout/vList5"/>
    <dgm:cxn modelId="{7CC7517A-1DA5-4290-B380-303F3FB35B6E}" srcId="{12902ABE-83C0-435B-AFE4-3A08570C951F}" destId="{F5B865F7-6BB3-40D6-9F07-9B9D3D600AEF}" srcOrd="0" destOrd="0" parTransId="{6D8963B9-A684-4B6D-923E-EE801CF568CB}" sibTransId="{4CC46C6F-8351-418E-81DC-7783E32DFB36}"/>
    <dgm:cxn modelId="{CF1C727E-AB22-4644-92BA-168F1AB60E41}" srcId="{41DC3B2E-9959-44EC-A39F-4B9EDBBA0B54}" destId="{6575BC04-1113-4EE9-BE0C-7B4EC2AACD30}" srcOrd="0" destOrd="0" parTransId="{0E49B3C9-FD56-4755-921B-F10FF6BD6576}" sibTransId="{551736AE-4AFE-4E24-A327-073435A87A91}"/>
    <dgm:cxn modelId="{D87DCA83-0871-4BE6-AFD1-F41B861390E5}" type="presOf" srcId="{48A371C0-E96F-4799-9681-020C4823009E}" destId="{7F429D4D-BEC1-4594-97C2-00870CEFBF05}" srcOrd="0" destOrd="0" presId="urn:microsoft.com/office/officeart/2005/8/layout/vList5"/>
    <dgm:cxn modelId="{04B645C6-C28B-4A2A-AAC4-DDB739F72DA9}" type="presOf" srcId="{6575BC04-1113-4EE9-BE0C-7B4EC2AACD30}" destId="{892FBF02-1EEE-49D7-A69F-2D9F30EC52D9}" srcOrd="0" destOrd="0" presId="urn:microsoft.com/office/officeart/2005/8/layout/vList5"/>
    <dgm:cxn modelId="{5F9E1CE2-7A5B-40E9-96C7-2180F5F7CA82}" type="presParOf" srcId="{7F429D4D-BEC1-4594-97C2-00870CEFBF05}" destId="{5BEFBC31-A044-4FA5-8402-2AB96ABE81EA}" srcOrd="0" destOrd="0" presId="urn:microsoft.com/office/officeart/2005/8/layout/vList5"/>
    <dgm:cxn modelId="{19455CB1-FE03-48BB-AF3B-6B723724C7CF}" type="presParOf" srcId="{5BEFBC31-A044-4FA5-8402-2AB96ABE81EA}" destId="{FD621323-7CD7-4CD7-ADCF-8DEBDC9B251C}" srcOrd="0" destOrd="0" presId="urn:microsoft.com/office/officeart/2005/8/layout/vList5"/>
    <dgm:cxn modelId="{2DF4E9FE-0470-445E-A60A-EE97612DCE1D}" type="presParOf" srcId="{5BEFBC31-A044-4FA5-8402-2AB96ABE81EA}" destId="{892FBF02-1EEE-49D7-A69F-2D9F30EC52D9}" srcOrd="1" destOrd="0" presId="urn:microsoft.com/office/officeart/2005/8/layout/vList5"/>
    <dgm:cxn modelId="{6E6CA324-F5D3-4DDD-A4F4-26A6F02E585B}" type="presParOf" srcId="{7F429D4D-BEC1-4594-97C2-00870CEFBF05}" destId="{ABC097DC-1468-4024-B350-1BA7C34BB063}" srcOrd="1" destOrd="0" presId="urn:microsoft.com/office/officeart/2005/8/layout/vList5"/>
    <dgm:cxn modelId="{EF27A553-38CA-4DCA-A73C-E137EFB4A9A2}" type="presParOf" srcId="{7F429D4D-BEC1-4594-97C2-00870CEFBF05}" destId="{C8464C5D-15B7-4151-B569-544F25823C70}" srcOrd="2" destOrd="0" presId="urn:microsoft.com/office/officeart/2005/8/layout/vList5"/>
    <dgm:cxn modelId="{A06F3598-7308-4CDE-97F6-4D070D1BA9F4}" type="presParOf" srcId="{C8464C5D-15B7-4151-B569-544F25823C70}" destId="{85E62E43-5A10-41B2-8402-745AE1F926B7}" srcOrd="0" destOrd="0" presId="urn:microsoft.com/office/officeart/2005/8/layout/vList5"/>
    <dgm:cxn modelId="{B9AFA9BE-A644-4C00-85C6-9295A3C6935E}" type="presParOf" srcId="{C8464C5D-15B7-4151-B569-544F25823C70}" destId="{6D6934D2-B533-4340-BF07-9B9B27206722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F90E6F1-EE31-46DE-874F-8EB26C64B054}" type="doc">
      <dgm:prSet loTypeId="urn:microsoft.com/office/officeart/2018/2/layout/IconLabelDescriptionList" loCatId="icon" qsTypeId="urn:microsoft.com/office/officeart/2005/8/quickstyle/simple4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6C673A66-6382-4083-843D-CB7D0F66FFB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We were looking predominately at correlation not causation</a:t>
          </a:r>
        </a:p>
      </dgm:t>
    </dgm:pt>
    <dgm:pt modelId="{33F5AEB5-5798-4AED-91DE-311188FF8C14}" type="parTrans" cxnId="{7078ACD5-EBC0-4646-925F-DD42163536B6}">
      <dgm:prSet/>
      <dgm:spPr/>
      <dgm:t>
        <a:bodyPr/>
        <a:lstStyle/>
        <a:p>
          <a:endParaRPr lang="en-US"/>
        </a:p>
      </dgm:t>
    </dgm:pt>
    <dgm:pt modelId="{A4AC854A-C4D6-4103-8AEC-6BB3F6825AF7}" type="sibTrans" cxnId="{7078ACD5-EBC0-4646-925F-DD42163536B6}">
      <dgm:prSet/>
      <dgm:spPr/>
      <dgm:t>
        <a:bodyPr/>
        <a:lstStyle/>
        <a:p>
          <a:endParaRPr lang="en-US"/>
        </a:p>
      </dgm:t>
    </dgm:pt>
    <dgm:pt modelId="{E01AF586-B067-46EE-9498-12D37B385A5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Our data is mostly snapshot data, it is predominantly built on a single point in time</a:t>
          </a:r>
        </a:p>
      </dgm:t>
    </dgm:pt>
    <dgm:pt modelId="{2BDC0213-27EA-45A1-80CD-0276BEC1B6F6}" type="parTrans" cxnId="{729CBE45-B4E2-4CD8-844B-C05D8D9095A8}">
      <dgm:prSet/>
      <dgm:spPr/>
      <dgm:t>
        <a:bodyPr/>
        <a:lstStyle/>
        <a:p>
          <a:endParaRPr lang="en-US"/>
        </a:p>
      </dgm:t>
    </dgm:pt>
    <dgm:pt modelId="{1C684A94-7947-4324-9235-C7BF385095BB}" type="sibTrans" cxnId="{729CBE45-B4E2-4CD8-844B-C05D8D9095A8}">
      <dgm:prSet/>
      <dgm:spPr/>
      <dgm:t>
        <a:bodyPr/>
        <a:lstStyle/>
        <a:p>
          <a:endParaRPr lang="en-US"/>
        </a:p>
      </dgm:t>
    </dgm:pt>
    <dgm:pt modelId="{C466A7C8-76B3-4CDB-B0B3-4EC4CE6CD0D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dirty="0"/>
            <a:t>We had limits on the amount of location data we could pull, so some of our data is samples rather then the whole picture</a:t>
          </a:r>
        </a:p>
      </dgm:t>
    </dgm:pt>
    <dgm:pt modelId="{87D77820-4CF3-4B99-83AF-729964A66096}" type="parTrans" cxnId="{1683B699-CF0A-4EB0-A6EF-321A3E6958E3}">
      <dgm:prSet/>
      <dgm:spPr/>
      <dgm:t>
        <a:bodyPr/>
        <a:lstStyle/>
        <a:p>
          <a:endParaRPr lang="en-US"/>
        </a:p>
      </dgm:t>
    </dgm:pt>
    <dgm:pt modelId="{F81884ED-EC4C-45E8-89FD-97FD487A6703}" type="sibTrans" cxnId="{1683B699-CF0A-4EB0-A6EF-321A3E6958E3}">
      <dgm:prSet/>
      <dgm:spPr/>
      <dgm:t>
        <a:bodyPr/>
        <a:lstStyle/>
        <a:p>
          <a:endParaRPr lang="en-US"/>
        </a:p>
      </dgm:t>
    </dgm:pt>
    <dgm:pt modelId="{32B8BADD-9932-4121-BE2C-78DF62EA8A3F}" type="pres">
      <dgm:prSet presAssocID="{2F90E6F1-EE31-46DE-874F-8EB26C64B054}" presName="root" presStyleCnt="0">
        <dgm:presLayoutVars>
          <dgm:dir/>
          <dgm:resizeHandles val="exact"/>
        </dgm:presLayoutVars>
      </dgm:prSet>
      <dgm:spPr/>
    </dgm:pt>
    <dgm:pt modelId="{2BD746F9-C119-4CD9-BF81-0A0E0F4878D8}" type="pres">
      <dgm:prSet presAssocID="{6C673A66-6382-4083-843D-CB7D0F66FFBC}" presName="compNode" presStyleCnt="0"/>
      <dgm:spPr/>
    </dgm:pt>
    <dgm:pt modelId="{E3E8DD3C-6D10-4181-B13D-F383072686A6}" type="pres">
      <dgm:prSet presAssocID="{6C673A66-6382-4083-843D-CB7D0F66FFBC}" presName="iconRect" presStyleLbl="node1" presStyleIdx="0" presStyleCnt="2" custLinFactNeighborX="66030" custLinFactNeighborY="-123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F78E79E9-F1AF-44DB-A19C-A70052AE8D90}" type="pres">
      <dgm:prSet presAssocID="{6C673A66-6382-4083-843D-CB7D0F66FFBC}" presName="iconSpace" presStyleCnt="0"/>
      <dgm:spPr/>
    </dgm:pt>
    <dgm:pt modelId="{D9F957C0-BE25-4136-94AC-846F3EE4B1DD}" type="pres">
      <dgm:prSet presAssocID="{6C673A66-6382-4083-843D-CB7D0F66FFBC}" presName="parTx" presStyleLbl="revTx" presStyleIdx="0" presStyleCnt="4">
        <dgm:presLayoutVars>
          <dgm:chMax val="0"/>
          <dgm:chPref val="0"/>
        </dgm:presLayoutVars>
      </dgm:prSet>
      <dgm:spPr/>
    </dgm:pt>
    <dgm:pt modelId="{3D41F9FF-15AC-4E01-8CBF-9BF9888ED9F5}" type="pres">
      <dgm:prSet presAssocID="{6C673A66-6382-4083-843D-CB7D0F66FFBC}" presName="txSpace" presStyleCnt="0"/>
      <dgm:spPr/>
    </dgm:pt>
    <dgm:pt modelId="{F4007B1D-409E-4E3F-AD4D-AF04BF513053}" type="pres">
      <dgm:prSet presAssocID="{6C673A66-6382-4083-843D-CB7D0F66FFBC}" presName="desTx" presStyleLbl="revTx" presStyleIdx="1" presStyleCnt="4">
        <dgm:presLayoutVars/>
      </dgm:prSet>
      <dgm:spPr/>
    </dgm:pt>
    <dgm:pt modelId="{1BD531D3-6797-4163-B55E-3D7E60122B74}" type="pres">
      <dgm:prSet presAssocID="{A4AC854A-C4D6-4103-8AEC-6BB3F6825AF7}" presName="sibTrans" presStyleCnt="0"/>
      <dgm:spPr/>
    </dgm:pt>
    <dgm:pt modelId="{45F41A85-CBA6-4E74-859D-A373E2ADD355}" type="pres">
      <dgm:prSet presAssocID="{C466A7C8-76B3-4CDB-B0B3-4EC4CE6CD0D6}" presName="compNode" presStyleCnt="0"/>
      <dgm:spPr/>
    </dgm:pt>
    <dgm:pt modelId="{6FEF36FE-5AFC-4E15-8A2E-64B75BA9429E}" type="pres">
      <dgm:prSet presAssocID="{C466A7C8-76B3-4CDB-B0B3-4EC4CE6CD0D6}" presName="iconRect" presStyleLbl="node1" presStyleIdx="1" presStyleCnt="2" custLinFactNeighborX="63562" custLinFactNeighborY="-308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nger"/>
        </a:ext>
      </dgm:extLst>
    </dgm:pt>
    <dgm:pt modelId="{9B750428-0597-4545-BE15-A6F5375EA3F3}" type="pres">
      <dgm:prSet presAssocID="{C466A7C8-76B3-4CDB-B0B3-4EC4CE6CD0D6}" presName="iconSpace" presStyleCnt="0"/>
      <dgm:spPr/>
    </dgm:pt>
    <dgm:pt modelId="{50C0DAC3-BCD9-4521-810A-E0019B555394}" type="pres">
      <dgm:prSet presAssocID="{C466A7C8-76B3-4CDB-B0B3-4EC4CE6CD0D6}" presName="parTx" presStyleLbl="revTx" presStyleIdx="2" presStyleCnt="4" custScaleX="100576" custScaleY="149040" custLinFactNeighborX="-6048" custLinFactNeighborY="43788">
        <dgm:presLayoutVars>
          <dgm:chMax val="0"/>
          <dgm:chPref val="0"/>
        </dgm:presLayoutVars>
      </dgm:prSet>
      <dgm:spPr/>
    </dgm:pt>
    <dgm:pt modelId="{9B013404-E763-46CC-A764-D3394323E10B}" type="pres">
      <dgm:prSet presAssocID="{C466A7C8-76B3-4CDB-B0B3-4EC4CE6CD0D6}" presName="txSpace" presStyleCnt="0"/>
      <dgm:spPr/>
    </dgm:pt>
    <dgm:pt modelId="{A66BA7FF-E0F9-45BD-BDCF-58F3920A782C}" type="pres">
      <dgm:prSet presAssocID="{C466A7C8-76B3-4CDB-B0B3-4EC4CE6CD0D6}" presName="desTx" presStyleLbl="revTx" presStyleIdx="3" presStyleCnt="4">
        <dgm:presLayoutVars/>
      </dgm:prSet>
      <dgm:spPr/>
    </dgm:pt>
  </dgm:ptLst>
  <dgm:cxnLst>
    <dgm:cxn modelId="{729CBE45-B4E2-4CD8-844B-C05D8D9095A8}" srcId="{6C673A66-6382-4083-843D-CB7D0F66FFBC}" destId="{E01AF586-B067-46EE-9498-12D37B385A55}" srcOrd="0" destOrd="0" parTransId="{2BDC0213-27EA-45A1-80CD-0276BEC1B6F6}" sibTransId="{1C684A94-7947-4324-9235-C7BF385095BB}"/>
    <dgm:cxn modelId="{70AA4577-D3A0-43F0-9EC7-79D88C883ECD}" type="presOf" srcId="{C466A7C8-76B3-4CDB-B0B3-4EC4CE6CD0D6}" destId="{50C0DAC3-BCD9-4521-810A-E0019B555394}" srcOrd="0" destOrd="0" presId="urn:microsoft.com/office/officeart/2018/2/layout/IconLabelDescriptionList"/>
    <dgm:cxn modelId="{8D3EFA80-C4CE-4055-9EF7-664B427B7926}" type="presOf" srcId="{2F90E6F1-EE31-46DE-874F-8EB26C64B054}" destId="{32B8BADD-9932-4121-BE2C-78DF62EA8A3F}" srcOrd="0" destOrd="0" presId="urn:microsoft.com/office/officeart/2018/2/layout/IconLabelDescriptionList"/>
    <dgm:cxn modelId="{C50BC781-3C64-4E7A-A103-35B136D8E788}" type="presOf" srcId="{E01AF586-B067-46EE-9498-12D37B385A55}" destId="{F4007B1D-409E-4E3F-AD4D-AF04BF513053}" srcOrd="0" destOrd="0" presId="urn:microsoft.com/office/officeart/2018/2/layout/IconLabelDescriptionList"/>
    <dgm:cxn modelId="{1683B699-CF0A-4EB0-A6EF-321A3E6958E3}" srcId="{2F90E6F1-EE31-46DE-874F-8EB26C64B054}" destId="{C466A7C8-76B3-4CDB-B0B3-4EC4CE6CD0D6}" srcOrd="1" destOrd="0" parTransId="{87D77820-4CF3-4B99-83AF-729964A66096}" sibTransId="{F81884ED-EC4C-45E8-89FD-97FD487A6703}"/>
    <dgm:cxn modelId="{7078ACD5-EBC0-4646-925F-DD42163536B6}" srcId="{2F90E6F1-EE31-46DE-874F-8EB26C64B054}" destId="{6C673A66-6382-4083-843D-CB7D0F66FFBC}" srcOrd="0" destOrd="0" parTransId="{33F5AEB5-5798-4AED-91DE-311188FF8C14}" sibTransId="{A4AC854A-C4D6-4103-8AEC-6BB3F6825AF7}"/>
    <dgm:cxn modelId="{5609D5F0-D044-4AB0-80BE-B710BD91DA1A}" type="presOf" srcId="{6C673A66-6382-4083-843D-CB7D0F66FFBC}" destId="{D9F957C0-BE25-4136-94AC-846F3EE4B1DD}" srcOrd="0" destOrd="0" presId="urn:microsoft.com/office/officeart/2018/2/layout/IconLabelDescriptionList"/>
    <dgm:cxn modelId="{9EDC6484-9903-469B-9B33-B83679D3C67F}" type="presParOf" srcId="{32B8BADD-9932-4121-BE2C-78DF62EA8A3F}" destId="{2BD746F9-C119-4CD9-BF81-0A0E0F4878D8}" srcOrd="0" destOrd="0" presId="urn:microsoft.com/office/officeart/2018/2/layout/IconLabelDescriptionList"/>
    <dgm:cxn modelId="{93030944-0C58-45C7-BAA3-CBB24A5325EF}" type="presParOf" srcId="{2BD746F9-C119-4CD9-BF81-0A0E0F4878D8}" destId="{E3E8DD3C-6D10-4181-B13D-F383072686A6}" srcOrd="0" destOrd="0" presId="urn:microsoft.com/office/officeart/2018/2/layout/IconLabelDescriptionList"/>
    <dgm:cxn modelId="{E924A5BD-C637-4BDD-8083-2903A98E1C0A}" type="presParOf" srcId="{2BD746F9-C119-4CD9-BF81-0A0E0F4878D8}" destId="{F78E79E9-F1AF-44DB-A19C-A70052AE8D90}" srcOrd="1" destOrd="0" presId="urn:microsoft.com/office/officeart/2018/2/layout/IconLabelDescriptionList"/>
    <dgm:cxn modelId="{97DA4AB0-21EA-4D3A-8730-FB6647A51B2E}" type="presParOf" srcId="{2BD746F9-C119-4CD9-BF81-0A0E0F4878D8}" destId="{D9F957C0-BE25-4136-94AC-846F3EE4B1DD}" srcOrd="2" destOrd="0" presId="urn:microsoft.com/office/officeart/2018/2/layout/IconLabelDescriptionList"/>
    <dgm:cxn modelId="{6AD338F4-79DF-4709-9CD5-1684E00F2111}" type="presParOf" srcId="{2BD746F9-C119-4CD9-BF81-0A0E0F4878D8}" destId="{3D41F9FF-15AC-4E01-8CBF-9BF9888ED9F5}" srcOrd="3" destOrd="0" presId="urn:microsoft.com/office/officeart/2018/2/layout/IconLabelDescriptionList"/>
    <dgm:cxn modelId="{B452E7ED-1E63-41F6-9FD0-E557271ECC34}" type="presParOf" srcId="{2BD746F9-C119-4CD9-BF81-0A0E0F4878D8}" destId="{F4007B1D-409E-4E3F-AD4D-AF04BF513053}" srcOrd="4" destOrd="0" presId="urn:microsoft.com/office/officeart/2018/2/layout/IconLabelDescriptionList"/>
    <dgm:cxn modelId="{2890A9DF-6CB6-4BF1-AE6E-F59E72E21BF3}" type="presParOf" srcId="{32B8BADD-9932-4121-BE2C-78DF62EA8A3F}" destId="{1BD531D3-6797-4163-B55E-3D7E60122B74}" srcOrd="1" destOrd="0" presId="urn:microsoft.com/office/officeart/2018/2/layout/IconLabelDescriptionList"/>
    <dgm:cxn modelId="{CF937491-8F94-4904-886C-174D551332DC}" type="presParOf" srcId="{32B8BADD-9932-4121-BE2C-78DF62EA8A3F}" destId="{45F41A85-CBA6-4E74-859D-A373E2ADD355}" srcOrd="2" destOrd="0" presId="urn:microsoft.com/office/officeart/2018/2/layout/IconLabelDescriptionList"/>
    <dgm:cxn modelId="{21208DBD-8190-4C03-8252-BC5E2B3B8CE4}" type="presParOf" srcId="{45F41A85-CBA6-4E74-859D-A373E2ADD355}" destId="{6FEF36FE-5AFC-4E15-8A2E-64B75BA9429E}" srcOrd="0" destOrd="0" presId="urn:microsoft.com/office/officeart/2018/2/layout/IconLabelDescriptionList"/>
    <dgm:cxn modelId="{B3A64DC8-56A3-4C0B-8FE4-3F5ED61CA2C3}" type="presParOf" srcId="{45F41A85-CBA6-4E74-859D-A373E2ADD355}" destId="{9B750428-0597-4545-BE15-A6F5375EA3F3}" srcOrd="1" destOrd="0" presId="urn:microsoft.com/office/officeart/2018/2/layout/IconLabelDescriptionList"/>
    <dgm:cxn modelId="{55437BFA-5D2E-4FD7-9960-CA09BDFB86DB}" type="presParOf" srcId="{45F41A85-CBA6-4E74-859D-A373E2ADD355}" destId="{50C0DAC3-BCD9-4521-810A-E0019B555394}" srcOrd="2" destOrd="0" presId="urn:microsoft.com/office/officeart/2018/2/layout/IconLabelDescriptionList"/>
    <dgm:cxn modelId="{7716BF9C-6221-4DAF-B775-9B45A821903A}" type="presParOf" srcId="{45F41A85-CBA6-4E74-859D-A373E2ADD355}" destId="{9B013404-E763-46CC-A764-D3394323E10B}" srcOrd="3" destOrd="0" presId="urn:microsoft.com/office/officeart/2018/2/layout/IconLabelDescriptionList"/>
    <dgm:cxn modelId="{17658D86-8A11-404B-B8CE-1162055D8DC8}" type="presParOf" srcId="{45F41A85-CBA6-4E74-859D-A373E2ADD355}" destId="{A66BA7FF-E0F9-45BD-BDCF-58F3920A782C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869A6A-413D-4BD0-844B-0C32EACDBC2B}">
      <dsp:nvSpPr>
        <dsp:cNvPr id="0" name=""/>
        <dsp:cNvSpPr/>
      </dsp:nvSpPr>
      <dsp:spPr>
        <a:xfrm>
          <a:off x="0" y="587"/>
          <a:ext cx="10288587" cy="13754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FEF55F4-E439-43CD-9DEA-5D2B0A1A5B24}">
      <dsp:nvSpPr>
        <dsp:cNvPr id="0" name=""/>
        <dsp:cNvSpPr/>
      </dsp:nvSpPr>
      <dsp:spPr>
        <a:xfrm>
          <a:off x="416068" y="310060"/>
          <a:ext cx="756488" cy="75648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0A849E-F202-4083-BB38-A9A9D7EC4336}">
      <dsp:nvSpPr>
        <dsp:cNvPr id="0" name=""/>
        <dsp:cNvSpPr/>
      </dsp:nvSpPr>
      <dsp:spPr>
        <a:xfrm>
          <a:off x="1588625" y="587"/>
          <a:ext cx="8699961" cy="1375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67" tIns="145567" rIns="145567" bIns="14556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Area’s with Higher median housing prices are like vortexes in the bay area, they pull in people and business’s into their center</a:t>
          </a:r>
        </a:p>
      </dsp:txBody>
      <dsp:txXfrm>
        <a:off x="1588625" y="587"/>
        <a:ext cx="8699961" cy="1375432"/>
      </dsp:txXfrm>
    </dsp:sp>
    <dsp:sp modelId="{A46F2832-2CAB-4A86-B988-48F642602929}">
      <dsp:nvSpPr>
        <dsp:cNvPr id="0" name=""/>
        <dsp:cNvSpPr/>
      </dsp:nvSpPr>
      <dsp:spPr>
        <a:xfrm>
          <a:off x="0" y="1719879"/>
          <a:ext cx="10288587" cy="13754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46747E-B47B-48EE-AB4C-2DB8398B3604}">
      <dsp:nvSpPr>
        <dsp:cNvPr id="0" name=""/>
        <dsp:cNvSpPr/>
      </dsp:nvSpPr>
      <dsp:spPr>
        <a:xfrm>
          <a:off x="416068" y="2029351"/>
          <a:ext cx="756488" cy="75648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A82CFC1-12C8-4430-8371-3F0C6E143325}">
      <dsp:nvSpPr>
        <dsp:cNvPr id="0" name=""/>
        <dsp:cNvSpPr/>
      </dsp:nvSpPr>
      <dsp:spPr>
        <a:xfrm>
          <a:off x="1588625" y="1719879"/>
          <a:ext cx="4629864" cy="1375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67" tIns="145567" rIns="145567" bIns="14556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What type of businesses are more prevalent in the most expensive areas?</a:t>
          </a:r>
        </a:p>
      </dsp:txBody>
      <dsp:txXfrm>
        <a:off x="1588625" y="1719879"/>
        <a:ext cx="4629864" cy="1375432"/>
      </dsp:txXfrm>
    </dsp:sp>
    <dsp:sp modelId="{C214B03F-E171-450E-AAA6-4C17E74A93C1}">
      <dsp:nvSpPr>
        <dsp:cNvPr id="0" name=""/>
        <dsp:cNvSpPr/>
      </dsp:nvSpPr>
      <dsp:spPr>
        <a:xfrm>
          <a:off x="6218489" y="1719879"/>
          <a:ext cx="4070097" cy="1375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67" tIns="145567" rIns="145567" bIns="14556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We explored this by looking at median housing prices and populations by zip code and comparing business concentration around the bay area</a:t>
          </a:r>
        </a:p>
      </dsp:txBody>
      <dsp:txXfrm>
        <a:off x="6218489" y="1719879"/>
        <a:ext cx="4070097" cy="1375432"/>
      </dsp:txXfrm>
    </dsp:sp>
    <dsp:sp modelId="{8E3DCA04-DC0B-48BC-AFD6-5D5EEDEF067E}">
      <dsp:nvSpPr>
        <dsp:cNvPr id="0" name=""/>
        <dsp:cNvSpPr/>
      </dsp:nvSpPr>
      <dsp:spPr>
        <a:xfrm>
          <a:off x="0" y="3439170"/>
          <a:ext cx="10288587" cy="137543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5CE6376-365A-4C0C-B694-55D1C9E1FAE6}">
      <dsp:nvSpPr>
        <dsp:cNvPr id="0" name=""/>
        <dsp:cNvSpPr/>
      </dsp:nvSpPr>
      <dsp:spPr>
        <a:xfrm>
          <a:off x="416068" y="3748642"/>
          <a:ext cx="756488" cy="75648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9939631-E37C-4043-9AE6-E4DDF97FAE0A}">
      <dsp:nvSpPr>
        <dsp:cNvPr id="0" name=""/>
        <dsp:cNvSpPr/>
      </dsp:nvSpPr>
      <dsp:spPr>
        <a:xfrm>
          <a:off x="1588625" y="3439170"/>
          <a:ext cx="4629864" cy="1375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67" tIns="145567" rIns="145567" bIns="145567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Do large groups of people commute to area’s with higher housing ?</a:t>
          </a:r>
        </a:p>
      </dsp:txBody>
      <dsp:txXfrm>
        <a:off x="1588625" y="3439170"/>
        <a:ext cx="4629864" cy="1375432"/>
      </dsp:txXfrm>
    </dsp:sp>
    <dsp:sp modelId="{47A3DB09-79B6-4F8E-BA39-5D2E8878B1B0}">
      <dsp:nvSpPr>
        <dsp:cNvPr id="0" name=""/>
        <dsp:cNvSpPr/>
      </dsp:nvSpPr>
      <dsp:spPr>
        <a:xfrm>
          <a:off x="6218489" y="3439170"/>
          <a:ext cx="4070097" cy="13754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5567" tIns="145567" rIns="145567" bIns="145567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 also looked at expected traffic between counties during morning and evening peek and off peek hours.</a:t>
          </a:r>
          <a:br>
            <a:rPr lang="en-US" sz="1800" kern="1200" dirty="0"/>
          </a:br>
          <a:endParaRPr lang="en-US" sz="1800" kern="1200" dirty="0"/>
        </a:p>
      </dsp:txBody>
      <dsp:txXfrm>
        <a:off x="6218489" y="3439170"/>
        <a:ext cx="4070097" cy="13754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2FBF02-1EEE-49D7-A69F-2D9F30EC52D9}">
      <dsp:nvSpPr>
        <dsp:cNvPr id="0" name=""/>
        <dsp:cNvSpPr/>
      </dsp:nvSpPr>
      <dsp:spPr>
        <a:xfrm rot="5400000">
          <a:off x="6045031" y="-2306065"/>
          <a:ext cx="1382097" cy="6339840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With the data sets we used it is unclear if the businesses drove the prices up or vice versa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Populations more relate to the concentrations of business types </a:t>
          </a:r>
        </a:p>
      </dsp:txBody>
      <dsp:txXfrm rot="-5400000">
        <a:off x="3566160" y="240274"/>
        <a:ext cx="6272372" cy="1247161"/>
      </dsp:txXfrm>
    </dsp:sp>
    <dsp:sp modelId="{FD621323-7CD7-4CD7-ADCF-8DEBDC9B251C}">
      <dsp:nvSpPr>
        <dsp:cNvPr id="0" name=""/>
        <dsp:cNvSpPr/>
      </dsp:nvSpPr>
      <dsp:spPr>
        <a:xfrm>
          <a:off x="0" y="43"/>
          <a:ext cx="3566160" cy="172762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There seems to be some correlation with high housing prices and populations vs. the concentrations of business</a:t>
          </a:r>
        </a:p>
      </dsp:txBody>
      <dsp:txXfrm>
        <a:off x="84336" y="84379"/>
        <a:ext cx="3397488" cy="1558950"/>
      </dsp:txXfrm>
    </dsp:sp>
    <dsp:sp modelId="{6D6934D2-B533-4340-BF07-9B9B27206722}">
      <dsp:nvSpPr>
        <dsp:cNvPr id="0" name=""/>
        <dsp:cNvSpPr/>
      </dsp:nvSpPr>
      <dsp:spPr>
        <a:xfrm rot="5400000">
          <a:off x="6045031" y="-492062"/>
          <a:ext cx="1382097" cy="6339840"/>
        </a:xfrm>
        <a:prstGeom prst="round2SameRect">
          <a:avLst/>
        </a:prstGeom>
        <a:solidFill>
          <a:schemeClr val="accent2">
            <a:tint val="40000"/>
            <a:alpha val="90000"/>
            <a:hueOff val="-1195736"/>
            <a:satOff val="-42564"/>
            <a:lumOff val="-2706"/>
            <a:alphaOff val="0"/>
          </a:schemeClr>
        </a:solidFill>
        <a:ln w="9525" cap="flat" cmpd="sng" algn="ctr">
          <a:solidFill>
            <a:schemeClr val="accent2">
              <a:tint val="40000"/>
              <a:alpha val="90000"/>
              <a:hueOff val="-1195736"/>
              <a:satOff val="-42564"/>
              <a:lumOff val="-27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Traffic data was based upon county’s which can be financially different depending on where you live in them</a:t>
          </a:r>
        </a:p>
      </dsp:txBody>
      <dsp:txXfrm rot="-5400000">
        <a:off x="3566160" y="2054277"/>
        <a:ext cx="6272372" cy="1247161"/>
      </dsp:txXfrm>
    </dsp:sp>
    <dsp:sp modelId="{85E62E43-5A10-41B2-8402-745AE1F926B7}">
      <dsp:nvSpPr>
        <dsp:cNvPr id="0" name=""/>
        <dsp:cNvSpPr/>
      </dsp:nvSpPr>
      <dsp:spPr>
        <a:xfrm>
          <a:off x="0" y="1814046"/>
          <a:ext cx="3566160" cy="1727622"/>
        </a:xfrm>
        <a:prstGeom prst="roundRect">
          <a:avLst/>
        </a:prstGeom>
        <a:gradFill rotWithShape="0">
          <a:gsLst>
            <a:gs pos="0">
              <a:schemeClr val="accent2">
                <a:hueOff val="-1469031"/>
                <a:satOff val="-32495"/>
                <a:lumOff val="-647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-1469031"/>
                <a:satOff val="-32495"/>
                <a:lumOff val="-647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There also seems to be more time spent in traffic during commuter hours headed towards area’s with higher housing prices rather then away</a:t>
          </a:r>
        </a:p>
      </dsp:txBody>
      <dsp:txXfrm>
        <a:off x="84336" y="1898382"/>
        <a:ext cx="3397488" cy="155895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E8DD3C-6D10-4181-B13D-F383072686A6}">
      <dsp:nvSpPr>
        <dsp:cNvPr id="0" name=""/>
        <dsp:cNvSpPr/>
      </dsp:nvSpPr>
      <dsp:spPr>
        <a:xfrm>
          <a:off x="1240932" y="243252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F957C0-BE25-4136-94AC-846F3EE4B1DD}">
      <dsp:nvSpPr>
        <dsp:cNvPr id="0" name=""/>
        <dsp:cNvSpPr/>
      </dsp:nvSpPr>
      <dsp:spPr>
        <a:xfrm>
          <a:off x="242558" y="1903679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 dirty="0"/>
            <a:t>We were looking predominately at correlation not causation</a:t>
          </a:r>
        </a:p>
      </dsp:txBody>
      <dsp:txXfrm>
        <a:off x="242558" y="1903679"/>
        <a:ext cx="4320000" cy="648000"/>
      </dsp:txXfrm>
    </dsp:sp>
    <dsp:sp modelId="{F4007B1D-409E-4E3F-AD4D-AF04BF513053}">
      <dsp:nvSpPr>
        <dsp:cNvPr id="0" name=""/>
        <dsp:cNvSpPr/>
      </dsp:nvSpPr>
      <dsp:spPr>
        <a:xfrm>
          <a:off x="242558" y="2612037"/>
          <a:ext cx="4320000" cy="667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Our data is mostly snapshot data, it is predominantly built on a single point in time</a:t>
          </a:r>
        </a:p>
      </dsp:txBody>
      <dsp:txXfrm>
        <a:off x="242558" y="2612037"/>
        <a:ext cx="4320000" cy="667764"/>
      </dsp:txXfrm>
    </dsp:sp>
    <dsp:sp modelId="{6FEF36FE-5AFC-4E15-8A2E-64B75BA9429E}">
      <dsp:nvSpPr>
        <dsp:cNvPr id="0" name=""/>
        <dsp:cNvSpPr/>
      </dsp:nvSpPr>
      <dsp:spPr>
        <a:xfrm>
          <a:off x="6292057" y="215249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0C0DAC3-BCD9-4521-810A-E0019B555394}">
      <dsp:nvSpPr>
        <dsp:cNvPr id="0" name=""/>
        <dsp:cNvSpPr/>
      </dsp:nvSpPr>
      <dsp:spPr>
        <a:xfrm>
          <a:off x="5057284" y="2028536"/>
          <a:ext cx="4344883" cy="9657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900" kern="1200" dirty="0"/>
            <a:t>We had limits on the amount of location data we could pull, so some of our data is samples rather then the whole picture</a:t>
          </a:r>
        </a:p>
      </dsp:txBody>
      <dsp:txXfrm>
        <a:off x="5057284" y="2028536"/>
        <a:ext cx="4344883" cy="965779"/>
      </dsp:txXfrm>
    </dsp:sp>
    <dsp:sp modelId="{A66BA7FF-E0F9-45BD-BDCF-58F3920A782C}">
      <dsp:nvSpPr>
        <dsp:cNvPr id="0" name=""/>
        <dsp:cNvSpPr/>
      </dsp:nvSpPr>
      <dsp:spPr>
        <a:xfrm>
          <a:off x="5331000" y="2612037"/>
          <a:ext cx="4320000" cy="6677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68EDE7-541B-704A-B672-7BCD4B06F8F5}" type="datetimeFigureOut">
              <a:rPr lang="en-US" smtClean="0"/>
              <a:t>10/9/2018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272730-061A-DF4C-92F8-FC01A9038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0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Chicken and a egg philosophy comes in here, what came first the center of business/interest or the high housing prices.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72730-061A-DF4C-92F8-FC01A90383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21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72730-061A-DF4C-92F8-FC01A90383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437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72730-061A-DF4C-92F8-FC01A90383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6027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272730-061A-DF4C-92F8-FC01A90383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877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10/9/2018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10/9/2018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39">
            <a:extLst>
              <a:ext uri="{FF2B5EF4-FFF2-40B4-BE49-F238E27FC236}">
                <a16:creationId xmlns:a16="http://schemas.microsoft.com/office/drawing/2014/main" id="{61C6D790-69F0-40CA-813A-84D724D1C6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48476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ound Diagonal Corner Rectangle 7">
            <a:extLst>
              <a:ext uri="{FF2B5EF4-FFF2-40B4-BE49-F238E27FC236}">
                <a16:creationId xmlns:a16="http://schemas.microsoft.com/office/drawing/2014/main" id="{F5A78137-DBB7-4A93-98AC-5606814E2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40673" y="806450"/>
            <a:ext cx="9319476" cy="4502149"/>
          </a:xfrm>
          <a:prstGeom prst="round2DiagRect">
            <a:avLst>
              <a:gd name="adj1" fmla="val 7929"/>
              <a:gd name="adj2" fmla="val 0"/>
            </a:avLst>
          </a:prstGeom>
          <a:solidFill>
            <a:srgbClr val="0E3554">
              <a:alpha val="80000"/>
            </a:srgbClr>
          </a:solidFill>
          <a:ln w="19050" cap="sq">
            <a:solidFill>
              <a:schemeClr val="tx1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srgbClr val="092338">
                <a:alpha val="40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202F7D-3315-B14B-9375-D1F2F7E90D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85145" y="1125511"/>
            <a:ext cx="7135566" cy="2656971"/>
          </a:xfrm>
        </p:spPr>
        <p:txBody>
          <a:bodyPr>
            <a:normAutofit/>
          </a:bodyPr>
          <a:lstStyle/>
          <a:p>
            <a:r>
              <a:rPr lang="en-US" sz="4600">
                <a:solidFill>
                  <a:srgbClr val="FFFFFF"/>
                </a:solidFill>
              </a:rPr>
              <a:t>Berkeley Data analysis Project one</a:t>
            </a:r>
            <a:br>
              <a:rPr lang="en-US" sz="4600">
                <a:solidFill>
                  <a:srgbClr val="FFFFFF"/>
                </a:solidFill>
              </a:rPr>
            </a:br>
            <a:br>
              <a:rPr lang="en-US" sz="4600">
                <a:solidFill>
                  <a:srgbClr val="FFFFFF"/>
                </a:solidFill>
              </a:rPr>
            </a:br>
            <a:r>
              <a:rPr lang="en-US" sz="4600">
                <a:solidFill>
                  <a:srgbClr val="FFFFFF"/>
                </a:solidFill>
              </a:rPr>
              <a:t>Team : 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EFAE02-344E-5D4B-89B7-B58705EC4A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4139" y="3782482"/>
            <a:ext cx="7136760" cy="120438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700">
                <a:solidFill>
                  <a:srgbClr val="82FFFF"/>
                </a:solidFill>
              </a:rPr>
              <a:t>Ran Bi</a:t>
            </a:r>
          </a:p>
          <a:p>
            <a:pPr>
              <a:lnSpc>
                <a:spcPct val="110000"/>
              </a:lnSpc>
            </a:pPr>
            <a:r>
              <a:rPr lang="en-US" sz="1700">
                <a:solidFill>
                  <a:srgbClr val="82FFFF"/>
                </a:solidFill>
              </a:rPr>
              <a:t>Shuai LI</a:t>
            </a:r>
          </a:p>
          <a:p>
            <a:pPr>
              <a:lnSpc>
                <a:spcPct val="110000"/>
              </a:lnSpc>
            </a:pPr>
            <a:r>
              <a:rPr lang="en-US" sz="1700">
                <a:solidFill>
                  <a:srgbClr val="82FFFF"/>
                </a:solidFill>
              </a:rPr>
              <a:t>Justin Agogbua</a:t>
            </a:r>
          </a:p>
        </p:txBody>
      </p:sp>
    </p:spTree>
    <p:extLst>
      <p:ext uri="{BB962C8B-B14F-4D97-AF65-F5344CB8AC3E}">
        <p14:creationId xmlns:p14="http://schemas.microsoft.com/office/powerpoint/2010/main" val="16228509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1D12465-84CB-9C46-94D3-22543CC36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426" y="2481943"/>
            <a:ext cx="2877811" cy="157680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Expected time in traffic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2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43FBA45-D630-4948-B9CC-DD807742ED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145400"/>
            <a:ext cx="6844045" cy="4562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555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3736-751F-AF4A-840B-40E783C8B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Morning up flow vs downflow commute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8EE3B-1C0A-DC41-B633-E241C9411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443" y="2402867"/>
            <a:ext cx="5572125" cy="3714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D60E70-6CA0-F244-957A-D21FFB46CD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412" y="2406042"/>
            <a:ext cx="5567362" cy="371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642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2FE9C-FB38-284D-AE54-8E165348E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4275" y="32730"/>
            <a:ext cx="9905998" cy="1478570"/>
          </a:xfrm>
        </p:spPr>
        <p:txBody>
          <a:bodyPr/>
          <a:lstStyle/>
          <a:p>
            <a:r>
              <a:rPr lang="en-US" dirty="0"/>
              <a:t>Peek morning traffic vs housing prices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00996C-6500-49F7-8A47-88E54F10E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747" y="1342518"/>
            <a:ext cx="7899265" cy="50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778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BE7B5-88E4-7644-A05E-4A3F2EEDCA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838" y="132743"/>
            <a:ext cx="9905998" cy="1478570"/>
          </a:xfrm>
        </p:spPr>
        <p:txBody>
          <a:bodyPr/>
          <a:lstStyle/>
          <a:p>
            <a:r>
              <a:rPr lang="en-US" dirty="0"/>
              <a:t>Off peak morning traffic vs housing prices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8F27B7-E4AA-4848-BD42-21696564B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302" y="1342517"/>
            <a:ext cx="7905069" cy="5038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245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67E68-7061-1649-B29C-07CECEC25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Evening up flow vs downflow commute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6325EF-4CF4-EE42-8A9A-9658EADEF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62" y="2986088"/>
            <a:ext cx="5600700" cy="37338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292BCD-1642-A345-817F-98D421426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2" y="2959100"/>
            <a:ext cx="5681662" cy="378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303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ECF2E-27A1-2E4C-B04D-C21EB720BA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826" y="218468"/>
            <a:ext cx="9905998" cy="1478570"/>
          </a:xfrm>
        </p:spPr>
        <p:txBody>
          <a:bodyPr/>
          <a:lstStyle/>
          <a:p>
            <a:r>
              <a:rPr lang="en-US" dirty="0"/>
              <a:t>Peek Evening Traffic vs housing prices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D70BA3-EF5E-4F88-80D5-C3AAFE6C3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842" y="1325378"/>
            <a:ext cx="8337010" cy="5314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08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6C2533-7D97-CA45-AA1E-C71C96BB5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175605"/>
            <a:ext cx="9905998" cy="1478570"/>
          </a:xfrm>
        </p:spPr>
        <p:txBody>
          <a:bodyPr/>
          <a:lstStyle/>
          <a:p>
            <a:r>
              <a:rPr lang="en-US" dirty="0"/>
              <a:t>Off-peak Evening traffic vs housing prices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894C0B-1EFB-441D-A63E-144240E0B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5944" y="1264697"/>
            <a:ext cx="8088200" cy="515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57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9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9C7411-53FC-614E-BBD1-D733AD5691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Conclusion and considerations</a:t>
            </a:r>
          </a:p>
        </p:txBody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B61D20AF-11D1-414A-8439-EADED3DB356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4758481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8994858-40F9-4C2E-B658-3BFAD2B93D03}"/>
              </a:ext>
            </a:extLst>
          </p:cNvPr>
          <p:cNvSpPr txBox="1"/>
          <p:nvPr/>
        </p:nvSpPr>
        <p:spPr>
          <a:xfrm>
            <a:off x="6167535" y="5144869"/>
            <a:ext cx="42827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Zillowpy</a:t>
            </a:r>
            <a:r>
              <a:rPr lang="en-US" dirty="0"/>
              <a:t> don’t allow pulling </a:t>
            </a:r>
            <a:r>
              <a:rPr lang="en-US" altLang="zh-CN" dirty="0"/>
              <a:t>house price </a:t>
            </a:r>
            <a:r>
              <a:rPr lang="en-US" dirty="0"/>
              <a:t>data only input </a:t>
            </a:r>
            <a:r>
              <a:rPr lang="en-US" dirty="0" err="1"/>
              <a:t>zipcode</a:t>
            </a:r>
            <a:r>
              <a:rPr lang="en-US" dirty="0"/>
              <a:t> </a:t>
            </a:r>
          </a:p>
          <a:p>
            <a:pPr marL="342900" indent="-342900">
              <a:buAutoNum type="arabicPeriod"/>
            </a:pPr>
            <a:r>
              <a:rPr lang="en-US" dirty="0"/>
              <a:t>Google places have 60 data pulling limitation per city for each type of building</a:t>
            </a:r>
          </a:p>
        </p:txBody>
      </p:sp>
    </p:spTree>
    <p:extLst>
      <p:ext uri="{BB962C8B-B14F-4D97-AF65-F5344CB8AC3E}">
        <p14:creationId xmlns:p14="http://schemas.microsoft.com/office/powerpoint/2010/main" val="33573005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5E44E-A60F-F841-87AD-FF9DDD2FD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4590" y="145949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/>
              <a:t>Hypothesis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9EB0BD4-C32E-4260-B849-19C633B3E1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54287236"/>
              </p:ext>
            </p:extLst>
          </p:nvPr>
        </p:nvGraphicFramePr>
        <p:xfrm>
          <a:off x="1141412" y="1624519"/>
          <a:ext cx="10288587" cy="48151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7132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6270675-9512-4978-8583-36659256EE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78A41-35F6-0A4B-A128-129834206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>
            <a:normAutofit/>
          </a:bodyPr>
          <a:lstStyle/>
          <a:p>
            <a:r>
              <a:rPr lang="en-US"/>
              <a:t>What we found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5582832-DB95-4986-B79C-24CA58AF5E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36007637"/>
              </p:ext>
            </p:extLst>
          </p:nvPr>
        </p:nvGraphicFramePr>
        <p:xfrm>
          <a:off x="1141413" y="2249488"/>
          <a:ext cx="9906000" cy="35417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39088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6" name="Group 287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89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0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1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2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93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4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5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6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7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8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9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0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1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2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3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4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5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6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7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8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9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0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1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2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3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4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5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6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7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18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9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0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1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2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3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4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5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6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7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8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9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0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1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2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3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4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5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6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7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8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9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0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1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2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388" name="Group 343">
            <a:extLst>
              <a:ext uri="{FF2B5EF4-FFF2-40B4-BE49-F238E27FC236}">
                <a16:creationId xmlns:a16="http://schemas.microsoft.com/office/drawing/2014/main" id="{9BDDFBA3-23D9-4786-A45F-FEF742B18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345" name="Rectangle 344">
              <a:extLst>
                <a:ext uri="{FF2B5EF4-FFF2-40B4-BE49-F238E27FC236}">
                  <a16:creationId xmlns:a16="http://schemas.microsoft.com/office/drawing/2014/main" id="{E0EBE532-C04A-4AC8-95E7-D3F087710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6" name="Picture 2">
              <a:extLst>
                <a:ext uri="{FF2B5EF4-FFF2-40B4-BE49-F238E27FC236}">
                  <a16:creationId xmlns:a16="http://schemas.microsoft.com/office/drawing/2014/main" id="{8E8960D2-8CD9-4255-8961-CF012431B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9C8A2CE-8C23-6F4D-936F-CC21C9D9E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8071" y="5421717"/>
            <a:ext cx="9530821" cy="9360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/>
              <a:t>Housing Price vs Population heat map</a:t>
            </a:r>
          </a:p>
        </p:txBody>
      </p: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E9675C45-73A7-4834-9423-2EE97A185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349" name="Rectangle 5">
              <a:extLst>
                <a:ext uri="{FF2B5EF4-FFF2-40B4-BE49-F238E27FC236}">
                  <a16:creationId xmlns:a16="http://schemas.microsoft.com/office/drawing/2014/main" id="{207C9B8E-4F4B-4841-ADF8-C31607C76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50" name="Freeform 6">
              <a:extLst>
                <a:ext uri="{FF2B5EF4-FFF2-40B4-BE49-F238E27FC236}">
                  <a16:creationId xmlns:a16="http://schemas.microsoft.com/office/drawing/2014/main" id="{084107C0-AD02-471D-A83A-D12929116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1" name="Freeform 7">
              <a:extLst>
                <a:ext uri="{FF2B5EF4-FFF2-40B4-BE49-F238E27FC236}">
                  <a16:creationId xmlns:a16="http://schemas.microsoft.com/office/drawing/2014/main" id="{DA67B059-27BB-49A7-928B-645AE2D0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2" name="Freeform 8">
              <a:extLst>
                <a:ext uri="{FF2B5EF4-FFF2-40B4-BE49-F238E27FC236}">
                  <a16:creationId xmlns:a16="http://schemas.microsoft.com/office/drawing/2014/main" id="{4D70128D-20C2-438B-A871-616B06009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3" name="Freeform 9">
              <a:extLst>
                <a:ext uri="{FF2B5EF4-FFF2-40B4-BE49-F238E27FC236}">
                  <a16:creationId xmlns:a16="http://schemas.microsoft.com/office/drawing/2014/main" id="{7C89D520-D035-41DA-BD94-190816946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4" name="Freeform 10">
              <a:extLst>
                <a:ext uri="{FF2B5EF4-FFF2-40B4-BE49-F238E27FC236}">
                  <a16:creationId xmlns:a16="http://schemas.microsoft.com/office/drawing/2014/main" id="{DD53D072-5E34-4AB0-B662-D3FA3726D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5" name="Freeform 11">
              <a:extLst>
                <a:ext uri="{FF2B5EF4-FFF2-40B4-BE49-F238E27FC236}">
                  <a16:creationId xmlns:a16="http://schemas.microsoft.com/office/drawing/2014/main" id="{FC115059-574C-49F1-97F0-B8DE87404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6" name="Freeform 12">
              <a:extLst>
                <a:ext uri="{FF2B5EF4-FFF2-40B4-BE49-F238E27FC236}">
                  <a16:creationId xmlns:a16="http://schemas.microsoft.com/office/drawing/2014/main" id="{F00F579F-7DFB-4624-ADFC-5B2B5CF5E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7" name="Freeform 13">
              <a:extLst>
                <a:ext uri="{FF2B5EF4-FFF2-40B4-BE49-F238E27FC236}">
                  <a16:creationId xmlns:a16="http://schemas.microsoft.com/office/drawing/2014/main" id="{7FE158CB-F85C-4816-A06F-1AE44B023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8" name="Freeform 14">
              <a:extLst>
                <a:ext uri="{FF2B5EF4-FFF2-40B4-BE49-F238E27FC236}">
                  <a16:creationId xmlns:a16="http://schemas.microsoft.com/office/drawing/2014/main" id="{ED325173-4A70-4642-9098-524842C8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9" name="Freeform 15">
              <a:extLst>
                <a:ext uri="{FF2B5EF4-FFF2-40B4-BE49-F238E27FC236}">
                  <a16:creationId xmlns:a16="http://schemas.microsoft.com/office/drawing/2014/main" id="{C9CED7C6-F32F-4C1F-A13C-F72A7695D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0" name="Line 16">
              <a:extLst>
                <a:ext uri="{FF2B5EF4-FFF2-40B4-BE49-F238E27FC236}">
                  <a16:creationId xmlns:a16="http://schemas.microsoft.com/office/drawing/2014/main" id="{03639F49-0921-4D6B-87A4-43C367AB1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361" name="Freeform 17">
              <a:extLst>
                <a:ext uri="{FF2B5EF4-FFF2-40B4-BE49-F238E27FC236}">
                  <a16:creationId xmlns:a16="http://schemas.microsoft.com/office/drawing/2014/main" id="{C3CDC29B-0CCD-47C4-A157-9C25C686E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2" name="Freeform 18">
              <a:extLst>
                <a:ext uri="{FF2B5EF4-FFF2-40B4-BE49-F238E27FC236}">
                  <a16:creationId xmlns:a16="http://schemas.microsoft.com/office/drawing/2014/main" id="{7BE181EF-6653-44C9-94F3-BC64FE8F3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3" name="Freeform 19">
              <a:extLst>
                <a:ext uri="{FF2B5EF4-FFF2-40B4-BE49-F238E27FC236}">
                  <a16:creationId xmlns:a16="http://schemas.microsoft.com/office/drawing/2014/main" id="{7603555B-5379-4D37-BB54-8E2C35BC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4" name="Freeform 20">
              <a:extLst>
                <a:ext uri="{FF2B5EF4-FFF2-40B4-BE49-F238E27FC236}">
                  <a16:creationId xmlns:a16="http://schemas.microsoft.com/office/drawing/2014/main" id="{5B88FFEA-466C-4DB6-B1F6-5980F1031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5" name="Rectangle 21">
              <a:extLst>
                <a:ext uri="{FF2B5EF4-FFF2-40B4-BE49-F238E27FC236}">
                  <a16:creationId xmlns:a16="http://schemas.microsoft.com/office/drawing/2014/main" id="{C02A931B-1FD3-4CCD-8D81-B6452BEA8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66" name="Freeform 22">
              <a:extLst>
                <a:ext uri="{FF2B5EF4-FFF2-40B4-BE49-F238E27FC236}">
                  <a16:creationId xmlns:a16="http://schemas.microsoft.com/office/drawing/2014/main" id="{049D793A-2AA3-4AC9-BC5A-D381A5B0C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7" name="Freeform 23">
              <a:extLst>
                <a:ext uri="{FF2B5EF4-FFF2-40B4-BE49-F238E27FC236}">
                  <a16:creationId xmlns:a16="http://schemas.microsoft.com/office/drawing/2014/main" id="{459D268E-9780-4EA5-8E44-B71075970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8" name="Freeform 24">
              <a:extLst>
                <a:ext uri="{FF2B5EF4-FFF2-40B4-BE49-F238E27FC236}">
                  <a16:creationId xmlns:a16="http://schemas.microsoft.com/office/drawing/2014/main" id="{45BAA3E4-0524-498E-A16E-15774E341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9" name="Freeform 25">
              <a:extLst>
                <a:ext uri="{FF2B5EF4-FFF2-40B4-BE49-F238E27FC236}">
                  <a16:creationId xmlns:a16="http://schemas.microsoft.com/office/drawing/2014/main" id="{9C006FC5-1FC3-4E9F-B5E3-C9A1501DA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0" name="Freeform 26">
              <a:extLst>
                <a:ext uri="{FF2B5EF4-FFF2-40B4-BE49-F238E27FC236}">
                  <a16:creationId xmlns:a16="http://schemas.microsoft.com/office/drawing/2014/main" id="{72528D10-570D-4859-8CB0-5C0B22467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1" name="Freeform 27">
              <a:extLst>
                <a:ext uri="{FF2B5EF4-FFF2-40B4-BE49-F238E27FC236}">
                  <a16:creationId xmlns:a16="http://schemas.microsoft.com/office/drawing/2014/main" id="{BD6A4290-BD69-43C3-9AC0-A11327E585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2" name="Freeform 28">
              <a:extLst>
                <a:ext uri="{FF2B5EF4-FFF2-40B4-BE49-F238E27FC236}">
                  <a16:creationId xmlns:a16="http://schemas.microsoft.com/office/drawing/2014/main" id="{6C61166D-7091-4951-87CD-7C026282F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3" name="Freeform 29">
              <a:extLst>
                <a:ext uri="{FF2B5EF4-FFF2-40B4-BE49-F238E27FC236}">
                  <a16:creationId xmlns:a16="http://schemas.microsoft.com/office/drawing/2014/main" id="{C536AE6E-86BB-458C-8AC0-85528874A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4" name="Freeform 30">
              <a:extLst>
                <a:ext uri="{FF2B5EF4-FFF2-40B4-BE49-F238E27FC236}">
                  <a16:creationId xmlns:a16="http://schemas.microsoft.com/office/drawing/2014/main" id="{71758BB9-E800-43CF-BBEF-5790E536E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5" name="Freeform 31">
              <a:extLst>
                <a:ext uri="{FF2B5EF4-FFF2-40B4-BE49-F238E27FC236}">
                  <a16:creationId xmlns:a16="http://schemas.microsoft.com/office/drawing/2014/main" id="{68702DDE-7D53-4CB8-8892-B967D41D6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CBE148E-A951-8C43-94DB-91C6DA08D4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l="21963" r="26497" b="2"/>
          <a:stretch/>
        </p:blipFill>
        <p:spPr>
          <a:xfrm>
            <a:off x="70627" y="110089"/>
            <a:ext cx="6049541" cy="5222635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994527-E048-4C62-9826-852156AE62B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/>
          </a:blip>
          <a:srcRect l="16214" r="5841" b="-2"/>
          <a:stretch/>
        </p:blipFill>
        <p:spPr>
          <a:xfrm>
            <a:off x="6182081" y="121162"/>
            <a:ext cx="5895619" cy="5211561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377" name="Group 376">
            <a:extLst>
              <a:ext uri="{FF2B5EF4-FFF2-40B4-BE49-F238E27FC236}">
                <a16:creationId xmlns:a16="http://schemas.microsoft.com/office/drawing/2014/main" id="{8F00361E-57C8-492B-B4F0-1439E15D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378" name="Freeform 32">
              <a:extLst>
                <a:ext uri="{FF2B5EF4-FFF2-40B4-BE49-F238E27FC236}">
                  <a16:creationId xmlns:a16="http://schemas.microsoft.com/office/drawing/2014/main" id="{918FAC72-C1C2-4BCA-A9B7-91FEC1D40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9" name="Freeform 33">
              <a:extLst>
                <a:ext uri="{FF2B5EF4-FFF2-40B4-BE49-F238E27FC236}">
                  <a16:creationId xmlns:a16="http://schemas.microsoft.com/office/drawing/2014/main" id="{AF6834BB-BEBD-43E1-A091-D397D79E3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0" name="Freeform 34">
              <a:extLst>
                <a:ext uri="{FF2B5EF4-FFF2-40B4-BE49-F238E27FC236}">
                  <a16:creationId xmlns:a16="http://schemas.microsoft.com/office/drawing/2014/main" id="{5A74981B-5244-4C94-BE11-E3C229E9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1" name="Freeform 35">
              <a:extLst>
                <a:ext uri="{FF2B5EF4-FFF2-40B4-BE49-F238E27FC236}">
                  <a16:creationId xmlns:a16="http://schemas.microsoft.com/office/drawing/2014/main" id="{A4FF71BD-1909-4329-9C4A-4F3C1C29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2" name="Freeform 36">
              <a:extLst>
                <a:ext uri="{FF2B5EF4-FFF2-40B4-BE49-F238E27FC236}">
                  <a16:creationId xmlns:a16="http://schemas.microsoft.com/office/drawing/2014/main" id="{27C4F474-C974-48D0-9650-D58210767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3" name="Freeform 37">
              <a:extLst>
                <a:ext uri="{FF2B5EF4-FFF2-40B4-BE49-F238E27FC236}">
                  <a16:creationId xmlns:a16="http://schemas.microsoft.com/office/drawing/2014/main" id="{DD927905-4A6B-4B9B-9C58-613024E82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4" name="Freeform 38">
              <a:extLst>
                <a:ext uri="{FF2B5EF4-FFF2-40B4-BE49-F238E27FC236}">
                  <a16:creationId xmlns:a16="http://schemas.microsoft.com/office/drawing/2014/main" id="{A92124AC-A10B-4279-A47D-702D60E67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5" name="Freeform 39">
              <a:extLst>
                <a:ext uri="{FF2B5EF4-FFF2-40B4-BE49-F238E27FC236}">
                  <a16:creationId xmlns:a16="http://schemas.microsoft.com/office/drawing/2014/main" id="{F2967113-59A4-4563-8C14-5126736D0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6" name="Freeform 40">
              <a:extLst>
                <a:ext uri="{FF2B5EF4-FFF2-40B4-BE49-F238E27FC236}">
                  <a16:creationId xmlns:a16="http://schemas.microsoft.com/office/drawing/2014/main" id="{7899F191-DDFF-4C04-AC96-F7E78AFF5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7" name="Rectangle 41">
              <a:extLst>
                <a:ext uri="{FF2B5EF4-FFF2-40B4-BE49-F238E27FC236}">
                  <a16:creationId xmlns:a16="http://schemas.microsoft.com/office/drawing/2014/main" id="{12D113B0-FE62-49B3-9068-DED4ADEB5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</p:spTree>
    <p:extLst>
      <p:ext uri="{BB962C8B-B14F-4D97-AF65-F5344CB8AC3E}">
        <p14:creationId xmlns:p14="http://schemas.microsoft.com/office/powerpoint/2010/main" val="3037006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7" name="Group 406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08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9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0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1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2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3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4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5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6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7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8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9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0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1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2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3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4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5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6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7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8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9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0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1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2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3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4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5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6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7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8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9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0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1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2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3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4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5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6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7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8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49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0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1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2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3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4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5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6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7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8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9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0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1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463" name="Group 462">
            <a:extLst>
              <a:ext uri="{FF2B5EF4-FFF2-40B4-BE49-F238E27FC236}">
                <a16:creationId xmlns:a16="http://schemas.microsoft.com/office/drawing/2014/main" id="{9BDDFBA3-23D9-4786-A45F-FEF742B18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464" name="Rectangle 463">
              <a:extLst>
                <a:ext uri="{FF2B5EF4-FFF2-40B4-BE49-F238E27FC236}">
                  <a16:creationId xmlns:a16="http://schemas.microsoft.com/office/drawing/2014/main" id="{E0EBE532-C04A-4AC8-95E7-D3F087710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65" name="Picture 2">
              <a:extLst>
                <a:ext uri="{FF2B5EF4-FFF2-40B4-BE49-F238E27FC236}">
                  <a16:creationId xmlns:a16="http://schemas.microsoft.com/office/drawing/2014/main" id="{8E8960D2-8CD9-4255-8961-CF012431B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4EA274D-97B1-EB44-99E6-E088E2865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296" y="4991756"/>
            <a:ext cx="5078602" cy="9360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/>
              <a:t>School with </a:t>
            </a:r>
            <a:br>
              <a:rPr lang="en-US" sz="4400" dirty="0"/>
            </a:br>
            <a:r>
              <a:rPr lang="en-US" sz="4400" dirty="0"/>
              <a:t>Population Heatmap</a:t>
            </a:r>
          </a:p>
        </p:txBody>
      </p:sp>
      <p:grpSp>
        <p:nvGrpSpPr>
          <p:cNvPr id="467" name="Group 466">
            <a:extLst>
              <a:ext uri="{FF2B5EF4-FFF2-40B4-BE49-F238E27FC236}">
                <a16:creationId xmlns:a16="http://schemas.microsoft.com/office/drawing/2014/main" id="{E9675C45-73A7-4834-9423-2EE97A1857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468" name="Rectangle 5">
              <a:extLst>
                <a:ext uri="{FF2B5EF4-FFF2-40B4-BE49-F238E27FC236}">
                  <a16:creationId xmlns:a16="http://schemas.microsoft.com/office/drawing/2014/main" id="{207C9B8E-4F4B-4841-ADF8-C31607C767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69" name="Freeform 6">
              <a:extLst>
                <a:ext uri="{FF2B5EF4-FFF2-40B4-BE49-F238E27FC236}">
                  <a16:creationId xmlns:a16="http://schemas.microsoft.com/office/drawing/2014/main" id="{084107C0-AD02-471D-A83A-D129291161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0" name="Freeform 7">
              <a:extLst>
                <a:ext uri="{FF2B5EF4-FFF2-40B4-BE49-F238E27FC236}">
                  <a16:creationId xmlns:a16="http://schemas.microsoft.com/office/drawing/2014/main" id="{DA67B059-27BB-49A7-928B-645AE2D0D7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1" name="Freeform 8">
              <a:extLst>
                <a:ext uri="{FF2B5EF4-FFF2-40B4-BE49-F238E27FC236}">
                  <a16:creationId xmlns:a16="http://schemas.microsoft.com/office/drawing/2014/main" id="{4D70128D-20C2-438B-A871-616B060094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2" name="Freeform 9">
              <a:extLst>
                <a:ext uri="{FF2B5EF4-FFF2-40B4-BE49-F238E27FC236}">
                  <a16:creationId xmlns:a16="http://schemas.microsoft.com/office/drawing/2014/main" id="{7C89D520-D035-41DA-BD94-190816946D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3" name="Freeform 10">
              <a:extLst>
                <a:ext uri="{FF2B5EF4-FFF2-40B4-BE49-F238E27FC236}">
                  <a16:creationId xmlns:a16="http://schemas.microsoft.com/office/drawing/2014/main" id="{DD53D072-5E34-4AB0-B662-D3FA3726DB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4" name="Freeform 11">
              <a:extLst>
                <a:ext uri="{FF2B5EF4-FFF2-40B4-BE49-F238E27FC236}">
                  <a16:creationId xmlns:a16="http://schemas.microsoft.com/office/drawing/2014/main" id="{FC115059-574C-49F1-97F0-B8DE87404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5" name="Freeform 12">
              <a:extLst>
                <a:ext uri="{FF2B5EF4-FFF2-40B4-BE49-F238E27FC236}">
                  <a16:creationId xmlns:a16="http://schemas.microsoft.com/office/drawing/2014/main" id="{F00F579F-7DFB-4624-ADFC-5B2B5CF5E6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6" name="Freeform 13">
              <a:extLst>
                <a:ext uri="{FF2B5EF4-FFF2-40B4-BE49-F238E27FC236}">
                  <a16:creationId xmlns:a16="http://schemas.microsoft.com/office/drawing/2014/main" id="{7FE158CB-F85C-4816-A06F-1AE44B023A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7" name="Freeform 14">
              <a:extLst>
                <a:ext uri="{FF2B5EF4-FFF2-40B4-BE49-F238E27FC236}">
                  <a16:creationId xmlns:a16="http://schemas.microsoft.com/office/drawing/2014/main" id="{ED325173-4A70-4642-9098-524842C8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8" name="Freeform 15">
              <a:extLst>
                <a:ext uri="{FF2B5EF4-FFF2-40B4-BE49-F238E27FC236}">
                  <a16:creationId xmlns:a16="http://schemas.microsoft.com/office/drawing/2014/main" id="{C9CED7C6-F32F-4C1F-A13C-F72A7695D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9" name="Line 16">
              <a:extLst>
                <a:ext uri="{FF2B5EF4-FFF2-40B4-BE49-F238E27FC236}">
                  <a16:creationId xmlns:a16="http://schemas.microsoft.com/office/drawing/2014/main" id="{03639F49-0921-4D6B-87A4-43C367AB1C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480" name="Freeform 17">
              <a:extLst>
                <a:ext uri="{FF2B5EF4-FFF2-40B4-BE49-F238E27FC236}">
                  <a16:creationId xmlns:a16="http://schemas.microsoft.com/office/drawing/2014/main" id="{C3CDC29B-0CCD-47C4-A157-9C25C686E3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1" name="Freeform 18">
              <a:extLst>
                <a:ext uri="{FF2B5EF4-FFF2-40B4-BE49-F238E27FC236}">
                  <a16:creationId xmlns:a16="http://schemas.microsoft.com/office/drawing/2014/main" id="{7BE181EF-6653-44C9-94F3-BC64FE8F3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2" name="Freeform 19">
              <a:extLst>
                <a:ext uri="{FF2B5EF4-FFF2-40B4-BE49-F238E27FC236}">
                  <a16:creationId xmlns:a16="http://schemas.microsoft.com/office/drawing/2014/main" id="{7603555B-5379-4D37-BB54-8E2C35BCE1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3" name="Freeform 20">
              <a:extLst>
                <a:ext uri="{FF2B5EF4-FFF2-40B4-BE49-F238E27FC236}">
                  <a16:creationId xmlns:a16="http://schemas.microsoft.com/office/drawing/2014/main" id="{5B88FFEA-466C-4DB6-B1F6-5980F10319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4" name="Rectangle 21">
              <a:extLst>
                <a:ext uri="{FF2B5EF4-FFF2-40B4-BE49-F238E27FC236}">
                  <a16:creationId xmlns:a16="http://schemas.microsoft.com/office/drawing/2014/main" id="{C02A931B-1FD3-4CCD-8D81-B6452BEA8D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85" name="Freeform 22">
              <a:extLst>
                <a:ext uri="{FF2B5EF4-FFF2-40B4-BE49-F238E27FC236}">
                  <a16:creationId xmlns:a16="http://schemas.microsoft.com/office/drawing/2014/main" id="{049D793A-2AA3-4AC9-BC5A-D381A5B0C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6" name="Freeform 23">
              <a:extLst>
                <a:ext uri="{FF2B5EF4-FFF2-40B4-BE49-F238E27FC236}">
                  <a16:creationId xmlns:a16="http://schemas.microsoft.com/office/drawing/2014/main" id="{459D268E-9780-4EA5-8E44-B710759706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7" name="Freeform 24">
              <a:extLst>
                <a:ext uri="{FF2B5EF4-FFF2-40B4-BE49-F238E27FC236}">
                  <a16:creationId xmlns:a16="http://schemas.microsoft.com/office/drawing/2014/main" id="{45BAA3E4-0524-498E-A16E-15774E3418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8" name="Freeform 25">
              <a:extLst>
                <a:ext uri="{FF2B5EF4-FFF2-40B4-BE49-F238E27FC236}">
                  <a16:creationId xmlns:a16="http://schemas.microsoft.com/office/drawing/2014/main" id="{9C006FC5-1FC3-4E9F-B5E3-C9A1501DAC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9" name="Freeform 26">
              <a:extLst>
                <a:ext uri="{FF2B5EF4-FFF2-40B4-BE49-F238E27FC236}">
                  <a16:creationId xmlns:a16="http://schemas.microsoft.com/office/drawing/2014/main" id="{72528D10-570D-4859-8CB0-5C0B224670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0" name="Freeform 27">
              <a:extLst>
                <a:ext uri="{FF2B5EF4-FFF2-40B4-BE49-F238E27FC236}">
                  <a16:creationId xmlns:a16="http://schemas.microsoft.com/office/drawing/2014/main" id="{BD6A4290-BD69-43C3-9AC0-A11327E585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1" name="Freeform 28">
              <a:extLst>
                <a:ext uri="{FF2B5EF4-FFF2-40B4-BE49-F238E27FC236}">
                  <a16:creationId xmlns:a16="http://schemas.microsoft.com/office/drawing/2014/main" id="{6C61166D-7091-4951-87CD-7C026282FD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2" name="Freeform 29">
              <a:extLst>
                <a:ext uri="{FF2B5EF4-FFF2-40B4-BE49-F238E27FC236}">
                  <a16:creationId xmlns:a16="http://schemas.microsoft.com/office/drawing/2014/main" id="{C536AE6E-86BB-458C-8AC0-85528874A2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3" name="Freeform 30">
              <a:extLst>
                <a:ext uri="{FF2B5EF4-FFF2-40B4-BE49-F238E27FC236}">
                  <a16:creationId xmlns:a16="http://schemas.microsoft.com/office/drawing/2014/main" id="{71758BB9-E800-43CF-BBEF-5790E536E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4" name="Freeform 31">
              <a:extLst>
                <a:ext uri="{FF2B5EF4-FFF2-40B4-BE49-F238E27FC236}">
                  <a16:creationId xmlns:a16="http://schemas.microsoft.com/office/drawing/2014/main" id="{68702DDE-7D53-4CB8-8892-B967D41D69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6" name="Content Placeholder 3">
            <a:extLst>
              <a:ext uri="{FF2B5EF4-FFF2-40B4-BE49-F238E27FC236}">
                <a16:creationId xmlns:a16="http://schemas.microsoft.com/office/drawing/2014/main" id="{FFC6669F-C63F-46B1-87AC-2CD51A815F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/>
          </a:blip>
          <a:srcRect r="274" b="-3"/>
          <a:stretch/>
        </p:blipFill>
        <p:spPr>
          <a:xfrm>
            <a:off x="142649" y="224898"/>
            <a:ext cx="6241695" cy="4224865"/>
          </a:xfrm>
          <a:custGeom>
            <a:avLst/>
            <a:gdLst>
              <a:gd name="connsiteX0" fmla="*/ 160369 w 4874998"/>
              <a:gd name="connsiteY0" fmla="*/ 0 h 3299778"/>
              <a:gd name="connsiteX1" fmla="*/ 4874998 w 4874998"/>
              <a:gd name="connsiteY1" fmla="*/ 0 h 3299778"/>
              <a:gd name="connsiteX2" fmla="*/ 4874998 w 4874998"/>
              <a:gd name="connsiteY2" fmla="*/ 3299778 h 3299778"/>
              <a:gd name="connsiteX3" fmla="*/ 0 w 4874998"/>
              <a:gd name="connsiteY3" fmla="*/ 3299778 h 3299778"/>
              <a:gd name="connsiteX4" fmla="*/ 0 w 4874998"/>
              <a:gd name="connsiteY4" fmla="*/ 160369 h 3299778"/>
              <a:gd name="connsiteX5" fmla="*/ 160369 w 4874998"/>
              <a:gd name="connsiteY5" fmla="*/ 0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874998" h="3299778">
                <a:moveTo>
                  <a:pt x="160369" y="0"/>
                </a:moveTo>
                <a:lnTo>
                  <a:pt x="4874998" y="0"/>
                </a:lnTo>
                <a:lnTo>
                  <a:pt x="4874998" y="3299778"/>
                </a:lnTo>
                <a:lnTo>
                  <a:pt x="0" y="3299778"/>
                </a:lnTo>
                <a:lnTo>
                  <a:pt x="0" y="160369"/>
                </a:lnTo>
                <a:cubicBezTo>
                  <a:pt x="0" y="71800"/>
                  <a:pt x="71800" y="0"/>
                  <a:pt x="160369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CFEF92-8646-4306-BBC7-2EADD5BAFE8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l="22823" t="14770" r="5841" b="-2"/>
          <a:stretch/>
        </p:blipFill>
        <p:spPr>
          <a:xfrm>
            <a:off x="6464488" y="221581"/>
            <a:ext cx="5592700" cy="4259932"/>
          </a:xfrm>
          <a:custGeom>
            <a:avLst/>
            <a:gdLst>
              <a:gd name="connsiteX0" fmla="*/ 0 w 4873629"/>
              <a:gd name="connsiteY0" fmla="*/ 0 h 3299778"/>
              <a:gd name="connsiteX1" fmla="*/ 4873629 w 4873629"/>
              <a:gd name="connsiteY1" fmla="*/ 0 h 3299778"/>
              <a:gd name="connsiteX2" fmla="*/ 4873629 w 4873629"/>
              <a:gd name="connsiteY2" fmla="*/ 3139409 h 3299778"/>
              <a:gd name="connsiteX3" fmla="*/ 4713260 w 4873629"/>
              <a:gd name="connsiteY3" fmla="*/ 3299778 h 3299778"/>
              <a:gd name="connsiteX4" fmla="*/ 0 w 4873629"/>
              <a:gd name="connsiteY4" fmla="*/ 3299778 h 3299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73629" h="3299778">
                <a:moveTo>
                  <a:pt x="0" y="0"/>
                </a:moveTo>
                <a:lnTo>
                  <a:pt x="4873629" y="0"/>
                </a:lnTo>
                <a:lnTo>
                  <a:pt x="4873629" y="3139409"/>
                </a:lnTo>
                <a:cubicBezTo>
                  <a:pt x="4873629" y="3227978"/>
                  <a:pt x="4801829" y="3299778"/>
                  <a:pt x="4713260" y="3299778"/>
                </a:cubicBezTo>
                <a:lnTo>
                  <a:pt x="0" y="3299778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496" name="Group 495">
            <a:extLst>
              <a:ext uri="{FF2B5EF4-FFF2-40B4-BE49-F238E27FC236}">
                <a16:creationId xmlns:a16="http://schemas.microsoft.com/office/drawing/2014/main" id="{8F00361E-57C8-492B-B4F0-1439E15D94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497" name="Freeform 32">
              <a:extLst>
                <a:ext uri="{FF2B5EF4-FFF2-40B4-BE49-F238E27FC236}">
                  <a16:creationId xmlns:a16="http://schemas.microsoft.com/office/drawing/2014/main" id="{918FAC72-C1C2-4BCA-A9B7-91FEC1D40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8" name="Freeform 33">
              <a:extLst>
                <a:ext uri="{FF2B5EF4-FFF2-40B4-BE49-F238E27FC236}">
                  <a16:creationId xmlns:a16="http://schemas.microsoft.com/office/drawing/2014/main" id="{AF6834BB-BEBD-43E1-A091-D397D79E36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9" name="Freeform 34">
              <a:extLst>
                <a:ext uri="{FF2B5EF4-FFF2-40B4-BE49-F238E27FC236}">
                  <a16:creationId xmlns:a16="http://schemas.microsoft.com/office/drawing/2014/main" id="{5A74981B-5244-4C94-BE11-E3C229E96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0" name="Freeform 35">
              <a:extLst>
                <a:ext uri="{FF2B5EF4-FFF2-40B4-BE49-F238E27FC236}">
                  <a16:creationId xmlns:a16="http://schemas.microsoft.com/office/drawing/2014/main" id="{A4FF71BD-1909-4329-9C4A-4F3C1C29D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1" name="Freeform 36">
              <a:extLst>
                <a:ext uri="{FF2B5EF4-FFF2-40B4-BE49-F238E27FC236}">
                  <a16:creationId xmlns:a16="http://schemas.microsoft.com/office/drawing/2014/main" id="{27C4F474-C974-48D0-9650-D582107670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2" name="Freeform 37">
              <a:extLst>
                <a:ext uri="{FF2B5EF4-FFF2-40B4-BE49-F238E27FC236}">
                  <a16:creationId xmlns:a16="http://schemas.microsoft.com/office/drawing/2014/main" id="{DD927905-4A6B-4B9B-9C58-613024E82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3" name="Freeform 38">
              <a:extLst>
                <a:ext uri="{FF2B5EF4-FFF2-40B4-BE49-F238E27FC236}">
                  <a16:creationId xmlns:a16="http://schemas.microsoft.com/office/drawing/2014/main" id="{A92124AC-A10B-4279-A47D-702D60E671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4" name="Freeform 39">
              <a:extLst>
                <a:ext uri="{FF2B5EF4-FFF2-40B4-BE49-F238E27FC236}">
                  <a16:creationId xmlns:a16="http://schemas.microsoft.com/office/drawing/2014/main" id="{F2967113-59A4-4563-8C14-5126736D0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5" name="Freeform 40">
              <a:extLst>
                <a:ext uri="{FF2B5EF4-FFF2-40B4-BE49-F238E27FC236}">
                  <a16:creationId xmlns:a16="http://schemas.microsoft.com/office/drawing/2014/main" id="{7899F191-DDFF-4C04-AC96-F7E78AFF5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6" name="Rectangle 41">
              <a:extLst>
                <a:ext uri="{FF2B5EF4-FFF2-40B4-BE49-F238E27FC236}">
                  <a16:creationId xmlns:a16="http://schemas.microsoft.com/office/drawing/2014/main" id="{12D113B0-FE62-49B3-9068-DED4ADEB57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542" name="Title 1">
            <a:extLst>
              <a:ext uri="{FF2B5EF4-FFF2-40B4-BE49-F238E27FC236}">
                <a16:creationId xmlns:a16="http://schemas.microsoft.com/office/drawing/2014/main" id="{AB6EE847-3303-4D9B-94C9-F007380FA37C}"/>
              </a:ext>
            </a:extLst>
          </p:cNvPr>
          <p:cNvSpPr txBox="1">
            <a:spLocks/>
          </p:cNvSpPr>
          <p:nvPr/>
        </p:nvSpPr>
        <p:spPr>
          <a:xfrm>
            <a:off x="815180" y="4703763"/>
            <a:ext cx="5182997" cy="11361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School with </a:t>
            </a:r>
            <a:br>
              <a:rPr lang="en-US" sz="4400" dirty="0"/>
            </a:br>
            <a:r>
              <a:rPr lang="en-US" sz="4400" dirty="0"/>
              <a:t>housing price Heatmap</a:t>
            </a: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48E096AA-CE67-4096-8E56-3345B3AF124A}"/>
              </a:ext>
            </a:extLst>
          </p:cNvPr>
          <p:cNvSpPr txBox="1"/>
          <p:nvPr/>
        </p:nvSpPr>
        <p:spPr>
          <a:xfrm>
            <a:off x="5960172" y="509047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0E586-838F-415B-9940-37AE9D398FEF}"/>
              </a:ext>
            </a:extLst>
          </p:cNvPr>
          <p:cNvSpPr txBox="1"/>
          <p:nvPr/>
        </p:nvSpPr>
        <p:spPr>
          <a:xfrm>
            <a:off x="2357437" y="5949950"/>
            <a:ext cx="8931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School locations are more relate to Population</a:t>
            </a:r>
          </a:p>
        </p:txBody>
      </p:sp>
    </p:spTree>
    <p:extLst>
      <p:ext uri="{BB962C8B-B14F-4D97-AF65-F5344CB8AC3E}">
        <p14:creationId xmlns:p14="http://schemas.microsoft.com/office/powerpoint/2010/main" val="5795027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A274D-97B1-EB44-99E6-E088E2865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296" y="4991756"/>
            <a:ext cx="5078602" cy="9360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/>
              <a:t>restaurant with </a:t>
            </a:r>
            <a:br>
              <a:rPr lang="en-US" sz="4400" dirty="0"/>
            </a:br>
            <a:r>
              <a:rPr lang="en-US" sz="4400" dirty="0"/>
              <a:t>Population Heatmap</a:t>
            </a:r>
          </a:p>
        </p:txBody>
      </p:sp>
      <p:sp>
        <p:nvSpPr>
          <p:cNvPr id="542" name="Title 1">
            <a:extLst>
              <a:ext uri="{FF2B5EF4-FFF2-40B4-BE49-F238E27FC236}">
                <a16:creationId xmlns:a16="http://schemas.microsoft.com/office/drawing/2014/main" id="{AB6EE847-3303-4D9B-94C9-F007380FA37C}"/>
              </a:ext>
            </a:extLst>
          </p:cNvPr>
          <p:cNvSpPr txBox="1">
            <a:spLocks/>
          </p:cNvSpPr>
          <p:nvPr/>
        </p:nvSpPr>
        <p:spPr>
          <a:xfrm>
            <a:off x="815180" y="4703763"/>
            <a:ext cx="5182997" cy="11361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restaurant with </a:t>
            </a:r>
            <a:br>
              <a:rPr lang="en-US" sz="4400" dirty="0"/>
            </a:br>
            <a:r>
              <a:rPr lang="en-US" sz="4400" dirty="0"/>
              <a:t>housing price Heatmap</a:t>
            </a: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48E096AA-CE67-4096-8E56-3345B3AF124A}"/>
              </a:ext>
            </a:extLst>
          </p:cNvPr>
          <p:cNvSpPr txBox="1"/>
          <p:nvPr/>
        </p:nvSpPr>
        <p:spPr>
          <a:xfrm>
            <a:off x="5960172" y="509047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0E586-838F-415B-9940-37AE9D398FEF}"/>
              </a:ext>
            </a:extLst>
          </p:cNvPr>
          <p:cNvSpPr txBox="1"/>
          <p:nvPr/>
        </p:nvSpPr>
        <p:spPr>
          <a:xfrm>
            <a:off x="1782147" y="5949950"/>
            <a:ext cx="9506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Restaurant locations are also more relate to Population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478D38-920A-4ACD-AAA3-228B1DF6AD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75" t="18416"/>
          <a:stretch/>
        </p:blipFill>
        <p:spPr>
          <a:xfrm>
            <a:off x="255650" y="672239"/>
            <a:ext cx="6005242" cy="36514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E50987-E05C-4203-8A95-C5A869D89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047" y="672238"/>
            <a:ext cx="57531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52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A274D-97B1-EB44-99E6-E088E2865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4296" y="4991756"/>
            <a:ext cx="5078602" cy="93609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4400" dirty="0"/>
              <a:t>S</a:t>
            </a:r>
            <a:r>
              <a:rPr lang="en-US" altLang="zh-CN" sz="4400" dirty="0"/>
              <a:t>upermarket</a:t>
            </a:r>
            <a:r>
              <a:rPr lang="en-US" sz="4400" dirty="0"/>
              <a:t> with </a:t>
            </a:r>
            <a:br>
              <a:rPr lang="en-US" sz="4400" dirty="0"/>
            </a:br>
            <a:r>
              <a:rPr lang="en-US" sz="4400" dirty="0"/>
              <a:t>Population Heatmap</a:t>
            </a:r>
          </a:p>
        </p:txBody>
      </p:sp>
      <p:sp>
        <p:nvSpPr>
          <p:cNvPr id="542" name="Title 1">
            <a:extLst>
              <a:ext uri="{FF2B5EF4-FFF2-40B4-BE49-F238E27FC236}">
                <a16:creationId xmlns:a16="http://schemas.microsoft.com/office/drawing/2014/main" id="{AB6EE847-3303-4D9B-94C9-F007380FA37C}"/>
              </a:ext>
            </a:extLst>
          </p:cNvPr>
          <p:cNvSpPr txBox="1">
            <a:spLocks/>
          </p:cNvSpPr>
          <p:nvPr/>
        </p:nvSpPr>
        <p:spPr>
          <a:xfrm>
            <a:off x="815180" y="4703763"/>
            <a:ext cx="5182997" cy="113612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</a:t>
            </a:r>
            <a:r>
              <a:rPr lang="en-US" altLang="zh-CN" sz="4400" dirty="0"/>
              <a:t>upermarket</a:t>
            </a:r>
            <a:r>
              <a:rPr lang="en-US" sz="4400" dirty="0"/>
              <a:t> with </a:t>
            </a:r>
            <a:br>
              <a:rPr lang="en-US" sz="4400" dirty="0"/>
            </a:br>
            <a:r>
              <a:rPr lang="en-US" sz="4400" dirty="0"/>
              <a:t>housing price Heatmap</a:t>
            </a:r>
          </a:p>
        </p:txBody>
      </p:sp>
      <p:sp>
        <p:nvSpPr>
          <p:cNvPr id="462" name="TextBox 461">
            <a:extLst>
              <a:ext uri="{FF2B5EF4-FFF2-40B4-BE49-F238E27FC236}">
                <a16:creationId xmlns:a16="http://schemas.microsoft.com/office/drawing/2014/main" id="{48E096AA-CE67-4096-8E56-3345B3AF124A}"/>
              </a:ext>
            </a:extLst>
          </p:cNvPr>
          <p:cNvSpPr txBox="1"/>
          <p:nvPr/>
        </p:nvSpPr>
        <p:spPr>
          <a:xfrm>
            <a:off x="5960172" y="509047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</a:t>
            </a:r>
          </a:p>
        </p:txBody>
      </p:sp>
      <p:pic>
        <p:nvPicPr>
          <p:cNvPr id="105" name="Content Placeholder 4">
            <a:extLst>
              <a:ext uri="{FF2B5EF4-FFF2-40B4-BE49-F238E27FC236}">
                <a16:creationId xmlns:a16="http://schemas.microsoft.com/office/drawing/2014/main" id="{8BD4494F-11DB-4DFA-8359-7E56F7583C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77" y="88322"/>
            <a:ext cx="6273618" cy="4511669"/>
          </a:xfrm>
        </p:spPr>
      </p:pic>
      <p:pic>
        <p:nvPicPr>
          <p:cNvPr id="106" name="Picture 105">
            <a:extLst>
              <a:ext uri="{FF2B5EF4-FFF2-40B4-BE49-F238E27FC236}">
                <a16:creationId xmlns:a16="http://schemas.microsoft.com/office/drawing/2014/main" id="{BB91FDA0-99AA-42A7-B6F2-A11A70A7C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6494" y="88322"/>
            <a:ext cx="5863081" cy="4511669"/>
          </a:xfrm>
          <a:prstGeom prst="rect">
            <a:avLst/>
          </a:prstGeom>
        </p:spPr>
      </p:pic>
      <p:sp>
        <p:nvSpPr>
          <p:cNvPr id="107" name="TextBox 106">
            <a:extLst>
              <a:ext uri="{FF2B5EF4-FFF2-40B4-BE49-F238E27FC236}">
                <a16:creationId xmlns:a16="http://schemas.microsoft.com/office/drawing/2014/main" id="{0A378CFC-733B-4438-B3F1-341347E4C034}"/>
              </a:ext>
            </a:extLst>
          </p:cNvPr>
          <p:cNvSpPr txBox="1"/>
          <p:nvPr/>
        </p:nvSpPr>
        <p:spPr>
          <a:xfrm>
            <a:off x="1870526" y="6008496"/>
            <a:ext cx="89312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Supermarket locations are more relate to Population</a:t>
            </a:r>
          </a:p>
        </p:txBody>
      </p:sp>
    </p:spTree>
    <p:extLst>
      <p:ext uri="{BB962C8B-B14F-4D97-AF65-F5344CB8AC3E}">
        <p14:creationId xmlns:p14="http://schemas.microsoft.com/office/powerpoint/2010/main" val="289763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6697F791-5FFA-4164-899F-EB52EA72B0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1" name="Picture 2">
            <a:extLst>
              <a:ext uri="{FF2B5EF4-FFF2-40B4-BE49-F238E27FC236}">
                <a16:creationId xmlns:a16="http://schemas.microsoft.com/office/drawing/2014/main" id="{4E28A1A9-FB81-4816-AAEA-C3B4309469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" y="-2"/>
            <a:ext cx="4061525" cy="685800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B773AB25-A422-41AA-9737-5E04C1966D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853"/>
            <a:ext cx="4055621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2">
            <a:extLst>
              <a:ext uri="{FF2B5EF4-FFF2-40B4-BE49-F238E27FC236}">
                <a16:creationId xmlns:a16="http://schemas.microsoft.com/office/drawing/2014/main" id="{AF0552B8-DE8C-40DF-B29F-1728E6A1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530" y="23283"/>
            <a:ext cx="4078152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C824AF-2452-4F42-8D6B-68B8275D4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5971" y="18855"/>
            <a:ext cx="7396065" cy="120407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supermarket &amp; department store on population heat map </a:t>
            </a:r>
            <a:b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en-US" sz="2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     (Blue dot)           (Red dot)</a:t>
            </a:r>
          </a:p>
        </p:txBody>
      </p:sp>
      <p:sp>
        <p:nvSpPr>
          <p:cNvPr id="83" name="Content Placeholder 17">
            <a:extLst>
              <a:ext uri="{FF2B5EF4-FFF2-40B4-BE49-F238E27FC236}">
                <a16:creationId xmlns:a16="http://schemas.microsoft.com/office/drawing/2014/main" id="{FA8184C9-8398-4564-A681-68239A703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638" y="2114711"/>
            <a:ext cx="3300542" cy="2157251"/>
          </a:xfrm>
        </p:spPr>
        <p:txBody>
          <a:bodyPr>
            <a:no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Similar types stores have similar distributions  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AD0D387-1584-4477-B5F8-52B50D4F2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8" name="Rectangle 5">
              <a:extLst>
                <a:ext uri="{FF2B5EF4-FFF2-40B4-BE49-F238E27FC236}">
                  <a16:creationId xmlns:a16="http://schemas.microsoft.com/office/drawing/2014/main" id="{22C90122-8CF0-4164-B596-168DE41D39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9" name="Freeform 6">
              <a:extLst>
                <a:ext uri="{FF2B5EF4-FFF2-40B4-BE49-F238E27FC236}">
                  <a16:creationId xmlns:a16="http://schemas.microsoft.com/office/drawing/2014/main" id="{E74D534E-37A6-4D27-9C47-0B2F052783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7">
              <a:extLst>
                <a:ext uri="{FF2B5EF4-FFF2-40B4-BE49-F238E27FC236}">
                  <a16:creationId xmlns:a16="http://schemas.microsoft.com/office/drawing/2014/main" id="{1C1C156E-D2E0-468A-9B19-79521D69BF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8">
              <a:extLst>
                <a:ext uri="{FF2B5EF4-FFF2-40B4-BE49-F238E27FC236}">
                  <a16:creationId xmlns:a16="http://schemas.microsoft.com/office/drawing/2014/main" id="{14C97F11-4F6C-4DFF-89BC-3AEA5B7FF7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773C2106-77CE-42E1-839F-925EAEBB2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10">
              <a:extLst>
                <a:ext uri="{FF2B5EF4-FFF2-40B4-BE49-F238E27FC236}">
                  <a16:creationId xmlns:a16="http://schemas.microsoft.com/office/drawing/2014/main" id="{E2807D33-BD1F-4B09-8D93-63C06DB3C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84BDF3E8-157B-47D1-AF8E-FE1EFF0612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12">
              <a:extLst>
                <a:ext uri="{FF2B5EF4-FFF2-40B4-BE49-F238E27FC236}">
                  <a16:creationId xmlns:a16="http://schemas.microsoft.com/office/drawing/2014/main" id="{68B482B5-E0FD-406A-99B2-297DF33354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13">
              <a:extLst>
                <a:ext uri="{FF2B5EF4-FFF2-40B4-BE49-F238E27FC236}">
                  <a16:creationId xmlns:a16="http://schemas.microsoft.com/office/drawing/2014/main" id="{B8750F30-12E8-410B-8709-78F1EF3BBE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14">
              <a:extLst>
                <a:ext uri="{FF2B5EF4-FFF2-40B4-BE49-F238E27FC236}">
                  <a16:creationId xmlns:a16="http://schemas.microsoft.com/office/drawing/2014/main" id="{DB2D030A-4700-4CC4-A971-F119F8372C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B4E516DB-F66E-4E88-8CAA-67153F5618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Line 16">
              <a:extLst>
                <a:ext uri="{FF2B5EF4-FFF2-40B4-BE49-F238E27FC236}">
                  <a16:creationId xmlns:a16="http://schemas.microsoft.com/office/drawing/2014/main" id="{DF749FDD-DD56-4DC9-A379-77E110698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10" name="Freeform 17">
              <a:extLst>
                <a:ext uri="{FF2B5EF4-FFF2-40B4-BE49-F238E27FC236}">
                  <a16:creationId xmlns:a16="http://schemas.microsoft.com/office/drawing/2014/main" id="{6AD95087-E0AF-45D3-B824-EFFCBBECDE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18">
              <a:extLst>
                <a:ext uri="{FF2B5EF4-FFF2-40B4-BE49-F238E27FC236}">
                  <a16:creationId xmlns:a16="http://schemas.microsoft.com/office/drawing/2014/main" id="{2D21010F-3DE2-4881-B9D5-3415C4E05D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19">
              <a:extLst>
                <a:ext uri="{FF2B5EF4-FFF2-40B4-BE49-F238E27FC236}">
                  <a16:creationId xmlns:a16="http://schemas.microsoft.com/office/drawing/2014/main" id="{2AFDF4BC-8E99-4A2C-9EF2-4B98A05C2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20">
              <a:extLst>
                <a:ext uri="{FF2B5EF4-FFF2-40B4-BE49-F238E27FC236}">
                  <a16:creationId xmlns:a16="http://schemas.microsoft.com/office/drawing/2014/main" id="{BB8EAEE8-22EA-4103-A02E-5043474C4B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21">
              <a:extLst>
                <a:ext uri="{FF2B5EF4-FFF2-40B4-BE49-F238E27FC236}">
                  <a16:creationId xmlns:a16="http://schemas.microsoft.com/office/drawing/2014/main" id="{7148ABD2-E447-429F-B97E-86494051C1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22">
              <a:extLst>
                <a:ext uri="{FF2B5EF4-FFF2-40B4-BE49-F238E27FC236}">
                  <a16:creationId xmlns:a16="http://schemas.microsoft.com/office/drawing/2014/main" id="{99900F4A-F8CA-456E-9FA0-34572621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23">
              <a:extLst>
                <a:ext uri="{FF2B5EF4-FFF2-40B4-BE49-F238E27FC236}">
                  <a16:creationId xmlns:a16="http://schemas.microsoft.com/office/drawing/2014/main" id="{DF5CD0A9-E49B-4968-886B-41C1A66D23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24">
              <a:extLst>
                <a:ext uri="{FF2B5EF4-FFF2-40B4-BE49-F238E27FC236}">
                  <a16:creationId xmlns:a16="http://schemas.microsoft.com/office/drawing/2014/main" id="{7E462582-7383-4272-A323-85C9D137C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25">
              <a:extLst>
                <a:ext uri="{FF2B5EF4-FFF2-40B4-BE49-F238E27FC236}">
                  <a16:creationId xmlns:a16="http://schemas.microsoft.com/office/drawing/2014/main" id="{CB472F67-7C37-4D80-B346-DE30D44B55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26">
              <a:extLst>
                <a:ext uri="{FF2B5EF4-FFF2-40B4-BE49-F238E27FC236}">
                  <a16:creationId xmlns:a16="http://schemas.microsoft.com/office/drawing/2014/main" id="{19A8AE83-358F-4D4E-91C7-F09E35097A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27">
              <a:extLst>
                <a:ext uri="{FF2B5EF4-FFF2-40B4-BE49-F238E27FC236}">
                  <a16:creationId xmlns:a16="http://schemas.microsoft.com/office/drawing/2014/main" id="{C4B79436-9285-45DE-A9FB-B3DD75073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28">
              <a:extLst>
                <a:ext uri="{FF2B5EF4-FFF2-40B4-BE49-F238E27FC236}">
                  <a16:creationId xmlns:a16="http://schemas.microsoft.com/office/drawing/2014/main" id="{B0BF8BF3-C90A-483A-B61E-13D2C41FBA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29">
              <a:extLst>
                <a:ext uri="{FF2B5EF4-FFF2-40B4-BE49-F238E27FC236}">
                  <a16:creationId xmlns:a16="http://schemas.microsoft.com/office/drawing/2014/main" id="{31011274-F329-444B-9B06-69DD2EC44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30">
              <a:extLst>
                <a:ext uri="{FF2B5EF4-FFF2-40B4-BE49-F238E27FC236}">
                  <a16:creationId xmlns:a16="http://schemas.microsoft.com/office/drawing/2014/main" id="{DB8B1D39-5B9A-4B4E-849B-A5821A246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31">
              <a:extLst>
                <a:ext uri="{FF2B5EF4-FFF2-40B4-BE49-F238E27FC236}">
                  <a16:creationId xmlns:a16="http://schemas.microsoft.com/office/drawing/2014/main" id="{336ECD63-75C2-4A32-A31B-30BB30972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84" name="Content Placeholder 12">
            <a:extLst>
              <a:ext uri="{FF2B5EF4-FFF2-40B4-BE49-F238E27FC236}">
                <a16:creationId xmlns:a16="http://schemas.microsoft.com/office/drawing/2014/main" id="{ED3D9F12-0271-4CF7-A143-0FB36BB69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1778" y="1176768"/>
            <a:ext cx="6844045" cy="449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8790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D115-E0BB-5645-B8C3-A69A7945DF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2078" y="461355"/>
            <a:ext cx="4769964" cy="1980288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Government buildings(blue)</a:t>
            </a:r>
            <a:br>
              <a:rPr lang="en-US" dirty="0"/>
            </a:br>
            <a:r>
              <a:rPr lang="en-US" dirty="0"/>
              <a:t> and City hill(red) on population heatmap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CA6BC9-FA98-AC4E-86C0-24B6AD60D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208" y="2587558"/>
            <a:ext cx="5561329" cy="3544887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EF560A8-5160-44A9-A22F-D4CE1E803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5324" r="11487"/>
          <a:stretch/>
        </p:blipFill>
        <p:spPr>
          <a:xfrm>
            <a:off x="6172371" y="2587558"/>
            <a:ext cx="5678452" cy="3544887"/>
          </a:xfr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5976A1AB-F589-424B-911E-EB13864CA714}"/>
              </a:ext>
            </a:extLst>
          </p:cNvPr>
          <p:cNvSpPr txBox="1">
            <a:spLocks/>
          </p:cNvSpPr>
          <p:nvPr/>
        </p:nvSpPr>
        <p:spPr>
          <a:xfrm>
            <a:off x="6481695" y="491450"/>
            <a:ext cx="4769964" cy="19802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Hospital(blue)</a:t>
            </a:r>
            <a:br>
              <a:rPr lang="en-US" dirty="0"/>
            </a:br>
            <a:r>
              <a:rPr lang="en-US" dirty="0"/>
              <a:t> and Church(red) on population heatmap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50CAEF-12CA-413A-A62A-B656B5147C16}"/>
              </a:ext>
            </a:extLst>
          </p:cNvPr>
          <p:cNvSpPr txBox="1"/>
          <p:nvPr/>
        </p:nvSpPr>
        <p:spPr>
          <a:xfrm>
            <a:off x="5269874" y="122118"/>
            <a:ext cx="1583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More Graphs just for fun !</a:t>
            </a:r>
          </a:p>
        </p:txBody>
      </p:sp>
    </p:spTree>
    <p:extLst>
      <p:ext uri="{BB962C8B-B14F-4D97-AF65-F5344CB8AC3E}">
        <p14:creationId xmlns:p14="http://schemas.microsoft.com/office/powerpoint/2010/main" val="32491651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408</Words>
  <Application>Microsoft Office PowerPoint</Application>
  <PresentationFormat>Widescreen</PresentationFormat>
  <Paragraphs>52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宋体</vt:lpstr>
      <vt:lpstr>Arial</vt:lpstr>
      <vt:lpstr>Calibri</vt:lpstr>
      <vt:lpstr>Trebuchet MS</vt:lpstr>
      <vt:lpstr>Tw Cen MT</vt:lpstr>
      <vt:lpstr>Circuit</vt:lpstr>
      <vt:lpstr>Berkeley Data analysis Project one  Team : D</vt:lpstr>
      <vt:lpstr>Hypothesis</vt:lpstr>
      <vt:lpstr>What we found</vt:lpstr>
      <vt:lpstr>Housing Price vs Population heat map</vt:lpstr>
      <vt:lpstr>School with  Population Heatmap</vt:lpstr>
      <vt:lpstr>restaurant with  Population Heatmap</vt:lpstr>
      <vt:lpstr>Supermarket with  Population Heatmap</vt:lpstr>
      <vt:lpstr>supermarket &amp; department store on population heat map        (Blue dot)           (Red dot)</vt:lpstr>
      <vt:lpstr>Government buildings(blue)  and City hill(red) on population heatmap</vt:lpstr>
      <vt:lpstr>Expected time in traffic</vt:lpstr>
      <vt:lpstr>Morning up flow vs downflow commute</vt:lpstr>
      <vt:lpstr>Peek morning traffic vs housing prices</vt:lpstr>
      <vt:lpstr>Off peak morning traffic vs housing prices</vt:lpstr>
      <vt:lpstr>Evening up flow vs downflow commute</vt:lpstr>
      <vt:lpstr>Peek Evening Traffic vs housing prices</vt:lpstr>
      <vt:lpstr>Off-peak Evening traffic vs housing prices</vt:lpstr>
      <vt:lpstr>Conclusion and considerations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Berkeley Data analysis Project one  Team : D</dc:title>
  <dc:creator>Shuai Li</dc:creator>
  <cp:lastModifiedBy>Shuai Li</cp:lastModifiedBy>
  <cp:revision>15</cp:revision>
  <dcterms:created xsi:type="dcterms:W3CDTF">2018-10-09T07:35:36Z</dcterms:created>
  <dcterms:modified xsi:type="dcterms:W3CDTF">2018-10-09T09:07:18Z</dcterms:modified>
</cp:coreProperties>
</file>